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38" r:id="rId2"/>
    <p:sldId id="257" r:id="rId3"/>
    <p:sldId id="350" r:id="rId4"/>
    <p:sldId id="353" r:id="rId5"/>
    <p:sldId id="356" r:id="rId6"/>
    <p:sldId id="355" r:id="rId7"/>
    <p:sldId id="351" r:id="rId8"/>
    <p:sldId id="360" r:id="rId9"/>
    <p:sldId id="427" r:id="rId10"/>
    <p:sldId id="362" r:id="rId11"/>
    <p:sldId id="432" r:id="rId12"/>
    <p:sldId id="433" r:id="rId13"/>
    <p:sldId id="364" r:id="rId14"/>
    <p:sldId id="363" r:id="rId15"/>
    <p:sldId id="430" r:id="rId16"/>
    <p:sldId id="435" r:id="rId17"/>
    <p:sldId id="438" r:id="rId18"/>
    <p:sldId id="352" r:id="rId19"/>
    <p:sldId id="434" r:id="rId20"/>
    <p:sldId id="436" r:id="rId21"/>
    <p:sldId id="277" r:id="rId22"/>
    <p:sldId id="357" r:id="rId23"/>
  </p:sldIdLst>
  <p:sldSz cx="12192000" cy="6858000"/>
  <p:notesSz cx="6858000" cy="9144000"/>
  <p:custDataLst>
    <p:tags r:id="rId26"/>
  </p:custDataLst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EE41CC-F298-45D7-03B5-2DE7ED02A641}" name="圣鼎 刘" initials="圣刘" userId="a1321f2ae87da60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072"/>
    <a:srgbClr val="338C9A"/>
    <a:srgbClr val="EE6E00"/>
    <a:srgbClr val="D0CCCA"/>
    <a:srgbClr val="21454C"/>
    <a:srgbClr val="2C8692"/>
    <a:srgbClr val="378DC0"/>
    <a:srgbClr val="388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8B9F26-3D08-44FB-89B3-71656D3C49FF}" v="124" dt="2024-12-23T14:39:26.068"/>
    <p1510:client id="{FFA5214C-8A86-3EEA-F681-D278AA66967D}" v="1" dt="2024-12-23T02:31:20.2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67" autoAdjust="0"/>
  </p:normalViewPr>
  <p:slideViewPr>
    <p:cSldViewPr snapToGrid="0">
      <p:cViewPr>
        <p:scale>
          <a:sx n="50" d="100"/>
          <a:sy n="50" d="100"/>
        </p:scale>
        <p:origin x="166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26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50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我们分别对干的土壤和湿的土壤做了八组实验，然后取了土壤不同深度的图像作为输入，因为实验的任务量比较大，做一次实验至少</a:t>
            </a:r>
            <a:r>
              <a:rPr lang="en-US" altLang="zh-CN" dirty="0"/>
              <a:t>20min</a:t>
            </a:r>
            <a:r>
              <a:rPr lang="zh-CN" altLang="en-US" dirty="0"/>
              <a:t>，并且需要人的高强度参与，因此我们进行了数据增强，一共得到了</a:t>
            </a:r>
            <a:r>
              <a:rPr lang="en-US" altLang="zh-CN" dirty="0"/>
              <a:t>800</a:t>
            </a:r>
            <a:r>
              <a:rPr lang="zh-CN" altLang="en-US" dirty="0"/>
              <a:t>张图像作为数据集，然后搭建了</a:t>
            </a:r>
            <a:r>
              <a:rPr lang="en-US" altLang="zh-CN" dirty="0"/>
              <a:t>Res50</a:t>
            </a:r>
            <a:r>
              <a:rPr lang="zh-CN" altLang="en-US" dirty="0"/>
              <a:t>残差网络作为分类器，最终。。。。。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44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1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34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Disaster prevention needs - Extreme weather events requires wide-range, real-time soil monitoring​</a:t>
            </a:r>
          </a:p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Precision Agriculture needs - Intelligent irrigation decision-making mechanism for effective agriculture works​</a:t>
            </a:r>
          </a:p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Disaster prevention needs, Technological development - MIMO significantly improve channel capacity and anti-interference capability of traditional SAR​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647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105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10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57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接下来，我对我们这个项目的具体实现和成像结果进行讲述，希望对雷达成像感兴趣的同学，在听完我们的报告以后，也能成功复现出来，首先是我们的硬件部分，第一个是</a:t>
            </a:r>
            <a:r>
              <a:rPr lang="en-US" altLang="zh-CN" dirty="0"/>
              <a:t>2D Scanner</a:t>
            </a:r>
            <a:r>
              <a:rPr lang="zh-CN" altLang="en-US" dirty="0"/>
              <a:t>的平台，主要包含了变压器，步进电机，步进电机驱动器，</a:t>
            </a:r>
            <a:r>
              <a:rPr lang="en-US" altLang="zh-CN" dirty="0"/>
              <a:t>2D</a:t>
            </a:r>
            <a:r>
              <a:rPr lang="zh-CN" altLang="en-US" dirty="0"/>
              <a:t>导轨和</a:t>
            </a:r>
            <a:r>
              <a:rPr lang="en-US" altLang="zh-CN" dirty="0" err="1"/>
              <a:t>Ardiuno</a:t>
            </a:r>
            <a:r>
              <a:rPr lang="zh-CN" altLang="en-US" dirty="0"/>
              <a:t>这几个组件，我们使用</a:t>
            </a:r>
            <a:r>
              <a:rPr lang="en-US" altLang="zh-CN" dirty="0" err="1"/>
              <a:t>Ardiuno</a:t>
            </a:r>
            <a:r>
              <a:rPr lang="en-US" altLang="zh-CN" dirty="0"/>
              <a:t> Mega</a:t>
            </a:r>
            <a:r>
              <a:rPr lang="zh-CN" altLang="en-US" dirty="0"/>
              <a:t>作为我们的微控，</a:t>
            </a:r>
            <a:r>
              <a:rPr lang="en-US" altLang="zh-CN" dirty="0"/>
              <a:t>DM542S</a:t>
            </a:r>
            <a:r>
              <a:rPr lang="zh-CN" altLang="en-US" dirty="0"/>
              <a:t>作为我们的驱动器，使用了</a:t>
            </a:r>
            <a:r>
              <a:rPr lang="en-US" altLang="zh-CN" dirty="0"/>
              <a:t>42</a:t>
            </a:r>
            <a:r>
              <a:rPr lang="zh-CN" altLang="en-US" dirty="0"/>
              <a:t>步进电机，一句话概括我们这个部分做的事情，就是使用</a:t>
            </a:r>
            <a:r>
              <a:rPr lang="en-US" altLang="zh-CN" dirty="0" err="1"/>
              <a:t>Ardiuno</a:t>
            </a:r>
            <a:r>
              <a:rPr lang="zh-CN" altLang="en-US" dirty="0"/>
              <a:t>程序控制</a:t>
            </a:r>
            <a:r>
              <a:rPr lang="en-US" altLang="zh-CN" dirty="0"/>
              <a:t>DM542S</a:t>
            </a:r>
            <a:r>
              <a:rPr lang="zh-CN" altLang="en-US" dirty="0"/>
              <a:t>驱动</a:t>
            </a:r>
            <a:r>
              <a:rPr lang="en-US" altLang="zh-CN" dirty="0"/>
              <a:t>42</a:t>
            </a:r>
            <a:r>
              <a:rPr lang="zh-CN" altLang="en-US" dirty="0"/>
              <a:t>步进电机实现精确控制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26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第二部分是原始数据采集部分，我们使用了</a:t>
            </a:r>
            <a:r>
              <a:rPr lang="en-US" altLang="zh-CN" dirty="0"/>
              <a:t>AWR1843Boost</a:t>
            </a:r>
            <a:r>
              <a:rPr lang="zh-CN" altLang="en-US" dirty="0"/>
              <a:t>和</a:t>
            </a:r>
            <a:r>
              <a:rPr lang="en-US" altLang="zh-CN" dirty="0"/>
              <a:t>DCA1000EVM</a:t>
            </a:r>
            <a:r>
              <a:rPr lang="zh-CN" altLang="en-US" dirty="0"/>
              <a:t>进行雷达信号的收发与采集，使用</a:t>
            </a:r>
            <a:r>
              <a:rPr lang="en-US" altLang="zh-CN" dirty="0"/>
              <a:t>TDMA</a:t>
            </a:r>
            <a:r>
              <a:rPr lang="zh-CN" altLang="en-US" dirty="0"/>
              <a:t>的</a:t>
            </a:r>
            <a:r>
              <a:rPr lang="en-US" altLang="zh-CN" dirty="0"/>
              <a:t>MIMO</a:t>
            </a:r>
            <a:r>
              <a:rPr lang="zh-CN" altLang="en-US" dirty="0"/>
              <a:t>技术，其中扫描范围是</a:t>
            </a:r>
            <a:r>
              <a:rPr lang="en-US" altLang="zh-CN" dirty="0"/>
              <a:t>400*400</a:t>
            </a:r>
            <a:r>
              <a:rPr lang="zh-CN" altLang="en-US" dirty="0"/>
              <a:t>，扫描速度是</a:t>
            </a:r>
            <a:r>
              <a:rPr lang="en-US" altLang="zh-CN" dirty="0"/>
              <a:t>20mm/s</a:t>
            </a:r>
            <a:r>
              <a:rPr lang="zh-CN" altLang="en-US" dirty="0"/>
              <a:t>，其实对于</a:t>
            </a:r>
            <a:r>
              <a:rPr lang="en-US" altLang="zh-CN" dirty="0"/>
              <a:t>MIMO-SAR</a:t>
            </a:r>
            <a:r>
              <a:rPr lang="zh-CN" altLang="en-US" dirty="0"/>
              <a:t>而言，原始数据的采集是至关重要的一环，因为涉及到如何分类不同基站的数据，后面我会讲这里面的一些</a:t>
            </a:r>
            <a:r>
              <a:rPr lang="en-US" altLang="zh-CN" dirty="0"/>
              <a:t>challenge</a:t>
            </a:r>
            <a:r>
              <a:rPr lang="zh-CN" altLang="en-US" dirty="0"/>
              <a:t>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54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这个是我们成像的一个大致流程，我们的雷达会沿着我们的</a:t>
            </a:r>
            <a:r>
              <a:rPr lang="en-US" altLang="zh-CN" dirty="0"/>
              <a:t>2</a:t>
            </a:r>
            <a:r>
              <a:rPr lang="zh-CN" altLang="en-US" dirty="0"/>
              <a:t>维的导轨进行弓形扫描，我们使用</a:t>
            </a:r>
            <a:r>
              <a:rPr lang="en-US" altLang="zh-CN" dirty="0"/>
              <a:t>3</a:t>
            </a:r>
            <a:r>
              <a:rPr lang="zh-CN" altLang="en-US" dirty="0"/>
              <a:t>发</a:t>
            </a:r>
            <a:r>
              <a:rPr lang="en-US" altLang="zh-CN" dirty="0"/>
              <a:t>4</a:t>
            </a:r>
            <a:r>
              <a:rPr lang="zh-CN" altLang="en-US" dirty="0"/>
              <a:t>收，</a:t>
            </a:r>
            <a:r>
              <a:rPr lang="en-US" altLang="zh-CN" dirty="0"/>
              <a:t>TDMA</a:t>
            </a:r>
            <a:r>
              <a:rPr lang="zh-CN" altLang="en-US" dirty="0"/>
              <a:t>的方式，形成了一个大小为</a:t>
            </a:r>
            <a:r>
              <a:rPr lang="en-US" altLang="zh-CN" dirty="0"/>
              <a:t>12</a:t>
            </a:r>
            <a:r>
              <a:rPr lang="zh-CN" altLang="en-US" dirty="0"/>
              <a:t>的一个虚拟天线阵列，然后截取水平的</a:t>
            </a:r>
            <a:r>
              <a:rPr lang="en-US" altLang="zh-CN" dirty="0"/>
              <a:t>8</a:t>
            </a:r>
            <a:r>
              <a:rPr lang="zh-CN" altLang="en-US" dirty="0"/>
              <a:t>根虚拟天线作为有效的虚拟天线阵列。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由于远场效应，这里对每一对</a:t>
            </a:r>
            <a:r>
              <a:rPr lang="en-US" altLang="zh-CN" dirty="0" err="1"/>
              <a:t>tranceiver</a:t>
            </a:r>
            <a:r>
              <a:rPr lang="zh-CN" altLang="en-US" dirty="0"/>
              <a:t>进行了中点近似，因此形成的虚拟天线阵列式真实天线阵列尺度的一半，也就是说我虚拟天线之间的间隔现在是</a:t>
            </a:r>
            <a:r>
              <a:rPr lang="en-US" altLang="zh-CN" dirty="0"/>
              <a:t>lambda/4</a:t>
            </a:r>
            <a:r>
              <a:rPr lang="zh-CN" altLang="en-US" dirty="0"/>
              <a:t>，所以</a:t>
            </a:r>
            <a:r>
              <a:rPr lang="en-US" altLang="zh-CN" dirty="0"/>
              <a:t>x</a:t>
            </a:r>
            <a:r>
              <a:rPr lang="zh-CN" altLang="en-US" dirty="0"/>
              <a:t>轴的步长就是</a:t>
            </a:r>
            <a:r>
              <a:rPr lang="en-US" altLang="zh-CN" dirty="0"/>
              <a:t>lambda/4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轴的步长就是</a:t>
            </a:r>
            <a:r>
              <a:rPr lang="en-US" altLang="zh-CN" dirty="0"/>
              <a:t>8*….</a:t>
            </a:r>
            <a:r>
              <a:rPr lang="zh-CN" altLang="en-US" dirty="0"/>
              <a:t>，就是</a:t>
            </a:r>
            <a:r>
              <a:rPr lang="en-US" altLang="zh-CN" dirty="0"/>
              <a:t>2</a:t>
            </a:r>
            <a:r>
              <a:rPr lang="zh-CN" altLang="en-US" dirty="0"/>
              <a:t>；</a:t>
            </a:r>
            <a:r>
              <a:rPr lang="en-US" altLang="zh-CN" dirty="0"/>
              <a:t>lambda</a:t>
            </a:r>
            <a:r>
              <a:rPr lang="zh-CN" altLang="en-US" dirty="0"/>
              <a:t>，然后下面是我们的</a:t>
            </a:r>
            <a:r>
              <a:rPr lang="en-US" altLang="zh-CN" dirty="0"/>
              <a:t>chirp</a:t>
            </a:r>
            <a:r>
              <a:rPr lang="zh-CN" altLang="en-US" dirty="0"/>
              <a:t>的</a:t>
            </a:r>
            <a:r>
              <a:rPr lang="en-US" altLang="zh-CN" dirty="0"/>
              <a:t>profile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48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接下来我会讲一下在数据采集和预处理中的两个挑战，第一个是需要调整速度与采样的关系，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836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800" y="6516370"/>
            <a:ext cx="2743200" cy="365125"/>
          </a:xfrm>
        </p:spPr>
        <p:txBody>
          <a:bodyPr/>
          <a:lstStyle>
            <a:lvl1pPr>
              <a:defRPr sz="140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  <p:sp>
        <p:nvSpPr>
          <p:cNvPr id="8" name="矩形 11">
            <a:extLst>
              <a:ext uri="{FF2B5EF4-FFF2-40B4-BE49-F238E27FC236}">
                <a16:creationId xmlns:a16="http://schemas.microsoft.com/office/drawing/2014/main" id="{6C01F9A5-9E04-BC8D-A9CA-D11A50E536C8}"/>
              </a:ext>
            </a:extLst>
          </p:cNvPr>
          <p:cNvSpPr/>
          <p:nvPr userDrawn="1"/>
        </p:nvSpPr>
        <p:spPr>
          <a:xfrm>
            <a:off x="0" y="0"/>
            <a:ext cx="3699481" cy="6858000"/>
          </a:xfrm>
          <a:prstGeom prst="rect">
            <a:avLst/>
          </a:prstGeom>
          <a:solidFill>
            <a:srgbClr val="338C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40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8C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rcRect r="271" b="912"/>
          <a:stretch/>
        </p:blipFill>
        <p:spPr>
          <a:xfrm>
            <a:off x="1813813" y="-18365"/>
            <a:ext cx="10384576" cy="68878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328761C-CA34-2B64-C80D-79B700E91544}"/>
              </a:ext>
            </a:extLst>
          </p:cNvPr>
          <p:cNvSpPr/>
          <p:nvPr userDrawn="1"/>
        </p:nvSpPr>
        <p:spPr>
          <a:xfrm>
            <a:off x="6392" y="-22656"/>
            <a:ext cx="12192000" cy="6887819"/>
          </a:xfrm>
          <a:prstGeom prst="rect">
            <a:avLst/>
          </a:prstGeom>
          <a:solidFill>
            <a:srgbClr val="338C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955DEE-F424-94F7-1107-0CA5B6E24688}"/>
              </a:ext>
            </a:extLst>
          </p:cNvPr>
          <p:cNvGrpSpPr/>
          <p:nvPr userDrawn="1"/>
        </p:nvGrpSpPr>
        <p:grpSpPr>
          <a:xfrm>
            <a:off x="0" y="-6861"/>
            <a:ext cx="8224735" cy="6876363"/>
            <a:chOff x="0" y="0"/>
            <a:chExt cx="8224735" cy="68580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4923625-9A4F-6D2E-644C-DC5ED27920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" t="18290" r="-223" b="18963"/>
            <a:stretch/>
          </p:blipFill>
          <p:spPr>
            <a:xfrm>
              <a:off x="428262" y="0"/>
              <a:ext cx="7796473" cy="6858049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D703EB-8414-4D79-4814-4886CD5BBD68}"/>
                </a:ext>
              </a:extLst>
            </p:cNvPr>
            <p:cNvSpPr/>
            <p:nvPr userDrawn="1"/>
          </p:nvSpPr>
          <p:spPr>
            <a:xfrm>
              <a:off x="0" y="1"/>
              <a:ext cx="185265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</p:cSld>
  <p:clrMapOvr>
    <a:masterClrMapping/>
  </p:clrMapOvr>
  <p:transition spd="slow">
    <p:push dir="u"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rgbClr val="338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fld id="{CA6EF82E-59C6-4EB1-9FDA-A1CD8B3E63C7}" type="slidenum">
              <a:rPr lang="zh-SG" altLang="en-US" smtClean="0"/>
              <a:pPr/>
              <a:t>‹#›</a:t>
            </a:fld>
            <a:endParaRPr lang="zh-SG" altLang="en-US"/>
          </a:p>
        </p:txBody>
      </p:sp>
      <p:pic>
        <p:nvPicPr>
          <p:cNvPr id="5" name="图片 6" descr="资源 1">
            <a:extLst>
              <a:ext uri="{FF2B5EF4-FFF2-40B4-BE49-F238E27FC236}">
                <a16:creationId xmlns:a16="http://schemas.microsoft.com/office/drawing/2014/main" id="{40EB0CD7-03D4-96FE-CFC3-BAFC5187C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2042" y="238533"/>
            <a:ext cx="2861310" cy="584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8C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0837-EB51-4D17-9892-67345477E769}" type="datetimeFigureOut">
              <a:rPr lang="zh-SG" altLang="en-US" smtClean="0"/>
              <a:t>24/12/2024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  <a:pPr/>
              <a:t>‹#›</a:t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tags" Target="../tags/tag13.xml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17" Type="http://schemas.openxmlformats.org/officeDocument/2006/relationships/image" Target="../media/image36.png"/><Relationship Id="rId2" Type="http://schemas.openxmlformats.org/officeDocument/2006/relationships/tags" Target="../tags/tag12.xml"/><Relationship Id="rId16" Type="http://schemas.openxmlformats.org/officeDocument/2006/relationships/image" Target="../media/image32.emf"/><Relationship Id="rId1" Type="http://schemas.openxmlformats.org/officeDocument/2006/relationships/tags" Target="../tags/tag11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170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microsoft.com/office/2007/relationships/hdphoto" Target="../media/hdphoto1.wdp"/><Relationship Id="rId4" Type="http://schemas.openxmlformats.org/officeDocument/2006/relationships/tags" Target="../tags/tag14.xml"/><Relationship Id="rId9" Type="http://schemas.openxmlformats.org/officeDocument/2006/relationships/image" Target="../media/image9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openxmlformats.org/officeDocument/2006/relationships/tags" Target="../tags/tag1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17" Type="http://schemas.openxmlformats.org/officeDocument/2006/relationships/image" Target="../media/image22.png"/><Relationship Id="rId2" Type="http://schemas.openxmlformats.org/officeDocument/2006/relationships/tags" Target="../tags/tag16.xml"/><Relationship Id="rId16" Type="http://schemas.openxmlformats.org/officeDocument/2006/relationships/image" Target="../media/image37.png"/><Relationship Id="rId1" Type="http://schemas.openxmlformats.org/officeDocument/2006/relationships/tags" Target="../tags/tag15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70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32.emf"/><Relationship Id="rId10" Type="http://schemas.openxmlformats.org/officeDocument/2006/relationships/image" Target="../media/image8.png"/><Relationship Id="rId4" Type="http://schemas.openxmlformats.org/officeDocument/2006/relationships/tags" Target="../tags/tag18.xml"/><Relationship Id="rId9" Type="http://schemas.openxmlformats.org/officeDocument/2006/relationships/image" Target="../media/image9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tags" Target="../tags/tag21.xml"/><Relationship Id="rId21" Type="http://schemas.openxmlformats.org/officeDocument/2006/relationships/image" Target="../media/image53.png"/><Relationship Id="rId7" Type="http://schemas.openxmlformats.org/officeDocument/2006/relationships/image" Target="../media/image1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tags" Target="../tags/tag20.xml"/><Relationship Id="rId16" Type="http://schemas.openxmlformats.org/officeDocument/2006/relationships/image" Target="../media/image49.png"/><Relationship Id="rId20" Type="http://schemas.openxmlformats.org/officeDocument/2006/relationships/image" Target="../media/image43.png"/><Relationship Id="rId1" Type="http://schemas.openxmlformats.org/officeDocument/2006/relationships/tags" Target="../tags/tag19.xml"/><Relationship Id="rId6" Type="http://schemas.openxmlformats.org/officeDocument/2006/relationships/image" Target="../media/image7.png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19" Type="http://schemas.openxmlformats.org/officeDocument/2006/relationships/image" Target="../media/image52.png"/><Relationship Id="rId4" Type="http://schemas.openxmlformats.org/officeDocument/2006/relationships/tags" Target="../tags/tag22.xml"/><Relationship Id="rId9" Type="http://schemas.openxmlformats.org/officeDocument/2006/relationships/image" Target="../media/image8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7.jpeg"/><Relationship Id="rId3" Type="http://schemas.openxmlformats.org/officeDocument/2006/relationships/tags" Target="../tags/tag25.xml"/><Relationship Id="rId7" Type="http://schemas.openxmlformats.org/officeDocument/2006/relationships/image" Target="../media/image10.png"/><Relationship Id="rId12" Type="http://schemas.openxmlformats.org/officeDocument/2006/relationships/image" Target="../media/image5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7.png"/><Relationship Id="rId11" Type="http://schemas.openxmlformats.org/officeDocument/2006/relationships/image" Target="../media/image55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4.png"/><Relationship Id="rId4" Type="http://schemas.openxmlformats.org/officeDocument/2006/relationships/tags" Target="../tags/tag26.xml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0.jpeg"/><Relationship Id="rId3" Type="http://schemas.openxmlformats.org/officeDocument/2006/relationships/tags" Target="../tags/tag29.xml"/><Relationship Id="rId7" Type="http://schemas.openxmlformats.org/officeDocument/2006/relationships/image" Target="../media/image7.png"/><Relationship Id="rId12" Type="http://schemas.openxmlformats.org/officeDocument/2006/relationships/image" Target="../media/image59.jpe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58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tags" Target="../tags/tag30.xml"/><Relationship Id="rId9" Type="http://schemas.openxmlformats.org/officeDocument/2006/relationships/image" Target="../media/image9.png"/><Relationship Id="rId14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2.mp4"/><Relationship Id="rId13" Type="http://schemas.openxmlformats.org/officeDocument/2006/relationships/image" Target="../media/image8.png"/><Relationship Id="rId3" Type="http://schemas.openxmlformats.org/officeDocument/2006/relationships/tags" Target="../tags/tag33.xml"/><Relationship Id="rId7" Type="http://schemas.microsoft.com/office/2007/relationships/media" Target="../media/media2.mp4"/><Relationship Id="rId12" Type="http://schemas.openxmlformats.org/officeDocument/2006/relationships/image" Target="../media/image9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video" Target="../media/media1.mp4"/><Relationship Id="rId11" Type="http://schemas.openxmlformats.org/officeDocument/2006/relationships/image" Target="../media/image10.png"/><Relationship Id="rId5" Type="http://schemas.microsoft.com/office/2007/relationships/media" Target="../media/media1.mp4"/><Relationship Id="rId15" Type="http://schemas.openxmlformats.org/officeDocument/2006/relationships/image" Target="../media/image63.png"/><Relationship Id="rId10" Type="http://schemas.openxmlformats.org/officeDocument/2006/relationships/image" Target="../media/image7.png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6.png"/><Relationship Id="rId3" Type="http://schemas.openxmlformats.org/officeDocument/2006/relationships/tags" Target="../tags/tag37.xml"/><Relationship Id="rId7" Type="http://schemas.openxmlformats.org/officeDocument/2006/relationships/image" Target="../media/image7.png"/><Relationship Id="rId12" Type="http://schemas.openxmlformats.org/officeDocument/2006/relationships/image" Target="../media/image6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6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tags" Target="../tags/tag38.xml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41.xml"/><Relationship Id="rId7" Type="http://schemas.openxmlformats.org/officeDocument/2006/relationships/image" Target="../media/image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6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tags" Target="../tags/tag42.xm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5.xml"/><Relationship Id="rId7" Type="http://schemas.openxmlformats.org/officeDocument/2006/relationships/image" Target="../media/image10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6.xml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9.xml"/><Relationship Id="rId7" Type="http://schemas.openxmlformats.org/officeDocument/2006/relationships/image" Target="../media/image10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0.xml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stepper-motor.cn/cn/product/hybridsteppermotor/42bygsteppermoto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jpeg"/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12" Type="http://schemas.openxmlformats.org/officeDocument/2006/relationships/image" Target="../media/image27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26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tags" Target="../tags/tag6.xml"/><Relationship Id="rId9" Type="http://schemas.openxmlformats.org/officeDocument/2006/relationships/image" Target="../media/image9.png"/><Relationship Id="rId1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9.xml"/><Relationship Id="rId7" Type="http://schemas.openxmlformats.org/officeDocument/2006/relationships/image" Target="../media/image7.png"/><Relationship Id="rId12" Type="http://schemas.openxmlformats.org/officeDocument/2006/relationships/image" Target="../media/image3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30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tags" Target="../tags/tag10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标题 1"/>
          <p:cNvSpPr txBox="1">
            <a:spLocks noGrp="1"/>
          </p:cNvSpPr>
          <p:nvPr>
            <p:ph type="ctrTitle"/>
          </p:nvPr>
        </p:nvSpPr>
        <p:spPr>
          <a:xfrm>
            <a:off x="572770" y="1666875"/>
            <a:ext cx="11000740" cy="153289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667385">
              <a:defRPr sz="4300" b="0">
                <a:solidFill>
                  <a:srgbClr val="535353"/>
                </a:solidFill>
                <a:latin typeface="HYWenHei-85W Heavy"/>
                <a:ea typeface="HYWenHei-85W Heavy"/>
                <a:cs typeface="HYWenHei-85W Heavy"/>
                <a:sym typeface="HYWenHei-85W Heavy"/>
              </a:defRPr>
            </a:lvl1pPr>
          </a:lstStyle>
          <a:p>
            <a:pPr eaLnBrk="1" fontAlgn="auto" hangingPunct="1">
              <a:lnSpc>
                <a:spcPct val="150000"/>
              </a:lnSpc>
            </a:pPr>
            <a:br>
              <a:rPr lang="en-US" sz="4445" b="1" dirty="0">
                <a:solidFill>
                  <a:srgbClr val="000000"/>
                </a:solidFill>
                <a:latin typeface="+mj-lt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sz="3110" b="1" dirty="0">
                <a:solidFill>
                  <a:srgbClr val="000000"/>
                </a:solidFill>
                <a:latin typeface="+mj-lt"/>
                <a:ea typeface="微软雅黑" panose="020B0503020204020204" charset="-122"/>
                <a:cs typeface="微软雅黑" panose="020B0503020204020204" charset="-122"/>
              </a:rPr>
              <a:t>CSE5010 Final Project Presentation</a:t>
            </a:r>
            <a:br>
              <a:rPr lang="en-US" sz="4445" b="1" dirty="0">
                <a:solidFill>
                  <a:srgbClr val="000000"/>
                </a:solidFill>
                <a:latin typeface="+mj-lt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sz="4445" b="1" dirty="0">
                <a:solidFill>
                  <a:srgbClr val="000000"/>
                </a:solidFill>
                <a:latin typeface="+mj-lt"/>
                <a:ea typeface="微软雅黑" panose="020B0503020204020204" charset="-122"/>
                <a:cs typeface="微软雅黑" panose="020B0503020204020204" charset="-122"/>
              </a:rPr>
              <a:t>MIMO-SAR Based Soil Wetness Detection</a:t>
            </a:r>
          </a:p>
        </p:txBody>
      </p:sp>
      <p:pic>
        <p:nvPicPr>
          <p:cNvPr id="339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04" y="4877075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39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1" name="图片 6" descr="图片 6"/>
          <p:cNvPicPr>
            <a:picLocks noChangeAspect="1"/>
          </p:cNvPicPr>
          <p:nvPr/>
        </p:nvPicPr>
        <p:blipFill>
          <a:blip r:embed="rId3"/>
          <a:srcRect l="13807"/>
          <a:stretch>
            <a:fillRect/>
          </a:stretch>
        </p:blipFill>
        <p:spPr>
          <a:xfrm>
            <a:off x="4996830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2" name="图片 9" descr="图片 9"/>
          <p:cNvPicPr>
            <a:picLocks noChangeAspect="1"/>
          </p:cNvPicPr>
          <p:nvPr/>
        </p:nvPicPr>
        <p:blipFill>
          <a:blip r:embed="rId3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3" name="图片 4" descr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08" y="401319"/>
            <a:ext cx="2358783" cy="579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4" name="图片 12" descr="图片 12"/>
          <p:cNvPicPr>
            <a:picLocks noChangeAspect="1"/>
          </p:cNvPicPr>
          <p:nvPr/>
        </p:nvPicPr>
        <p:blipFill>
          <a:blip r:embed="rId2"/>
          <a:srcRect t="88348" r="72886"/>
          <a:stretch>
            <a:fillRect/>
          </a:stretch>
        </p:blipFill>
        <p:spPr>
          <a:xfrm>
            <a:off x="3517534" y="3199770"/>
            <a:ext cx="5131168" cy="1987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标题 1"/>
          <p:cNvSpPr txBox="1"/>
          <p:nvPr/>
        </p:nvSpPr>
        <p:spPr>
          <a:xfrm>
            <a:off x="3182620" y="3310890"/>
            <a:ext cx="5781675" cy="248412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b">
            <a:normAutofit/>
          </a:bodyPr>
          <a:lstStyle>
            <a:lvl1pPr algn="ctr" defTabSz="667385">
              <a:lnSpc>
                <a:spcPct val="160000"/>
              </a:lnSpc>
              <a:defRPr sz="3000">
                <a:latin typeface="HYWenHei-85W Heavy"/>
                <a:ea typeface="HYWenHei-85W Heavy"/>
                <a:cs typeface="HYWenHei-85W Heavy"/>
                <a:sym typeface="HYWenHei-85W Heavy"/>
              </a:defRPr>
            </a:lvl1pPr>
          </a:lstStyle>
          <a:p>
            <a:r>
              <a:rPr lang="en-US" sz="2000" b="1" dirty="0">
                <a:latin typeface="+mj-lt"/>
                <a:ea typeface="微软雅黑"/>
                <a:cs typeface="微软雅黑" panose="020B0503020204020204" charset="-122"/>
              </a:rPr>
              <a:t> </a:t>
            </a:r>
            <a:r>
              <a:rPr lang="en-US" sz="2000" b="1" dirty="0" err="1">
                <a:latin typeface="+mj-lt"/>
                <a:ea typeface="微软雅黑"/>
                <a:cs typeface="微软雅黑" panose="020B0503020204020204" charset="-122"/>
              </a:rPr>
              <a:t>Jinyi</a:t>
            </a:r>
            <a:r>
              <a:rPr lang="en-US" sz="2000" b="1" dirty="0">
                <a:latin typeface="+mj-lt"/>
                <a:ea typeface="微软雅黑"/>
                <a:cs typeface="微软雅黑" panose="020B0503020204020204" charset="-122"/>
              </a:rPr>
              <a:t> Cui 12432661</a:t>
            </a:r>
          </a:p>
          <a:p>
            <a:r>
              <a:rPr lang="en-US" sz="2000" b="1" dirty="0" err="1">
                <a:latin typeface="+mj-lt"/>
                <a:ea typeface="微软雅黑"/>
                <a:cs typeface="微软雅黑" panose="020B0503020204020204" charset="-122"/>
              </a:rPr>
              <a:t>Shengding</a:t>
            </a:r>
            <a:r>
              <a:rPr lang="en-US" sz="2000" b="1" dirty="0">
                <a:latin typeface="+mj-lt"/>
                <a:ea typeface="微软雅黑"/>
                <a:cs typeface="微软雅黑" panose="020B0503020204020204" charset="-122"/>
              </a:rPr>
              <a:t> Liu 12110813</a:t>
            </a:r>
          </a:p>
          <a:p>
            <a:r>
              <a:rPr lang="en-US" sz="2000" b="1" dirty="0" err="1">
                <a:latin typeface="+mj-lt"/>
                <a:ea typeface="微软雅黑"/>
                <a:cs typeface="微软雅黑" panose="020B0503020204020204" charset="-122"/>
              </a:rPr>
              <a:t>Haoxian</a:t>
            </a:r>
            <a:r>
              <a:rPr lang="en-US" sz="2000" b="1" dirty="0">
                <a:latin typeface="+mj-lt"/>
                <a:ea typeface="微软雅黑"/>
                <a:cs typeface="微软雅黑" panose="020B0503020204020204" charset="-122"/>
              </a:rPr>
              <a:t> Liu 12111515</a:t>
            </a:r>
          </a:p>
          <a:p>
            <a:r>
              <a:rPr lang="en-US" sz="2000" b="1" dirty="0">
                <a:latin typeface="+mj-lt"/>
                <a:ea typeface="微软雅黑"/>
                <a:cs typeface="微软雅黑" panose="020B0503020204020204" charset="-122"/>
              </a:rPr>
              <a:t>2024.12.24</a:t>
            </a:r>
            <a:endParaRPr lang="en-US" altLang="zh-CN" sz="2000" dirty="0">
              <a:latin typeface="+mj-lt"/>
              <a:ea typeface="微软雅黑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87332" y="3661597"/>
            <a:ext cx="609600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b="1">
                <a:latin typeface="+mj-lt"/>
                <a:ea typeface="微软雅黑" panose="020B0503020204020204" charset="-122"/>
                <a:cs typeface="微软雅黑" panose="020B0503020204020204" charset="-122"/>
                <a:sym typeface="+mn-ea"/>
              </a:rPr>
              <a:t>Group member:</a:t>
            </a:r>
            <a:endParaRPr kumimoji="0" lang="en-US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F340D4-A62A-5527-4767-3A11C1CF475F}"/>
              </a:ext>
            </a:extLst>
          </p:cNvPr>
          <p:cNvSpPr txBox="1"/>
          <p:nvPr/>
        </p:nvSpPr>
        <p:spPr>
          <a:xfrm>
            <a:off x="5102346" y="5776385"/>
            <a:ext cx="776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 work : 1:1:1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6BBC-0188-C62E-9DC6-CCCC38980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52924C2B-B4EA-4A2E-9A19-E85D48D51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E8BD6188-5374-3B32-521E-72C634FE6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72C6D070-A613-2315-BF58-5474AB259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0D07BD9-9796-8E42-108E-50B2E07028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10</a:t>
            </a:fld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7" name="图片 8" descr="图片 8">
            <a:extLst>
              <a:ext uri="{FF2B5EF4-FFF2-40B4-BE49-F238E27FC236}">
                <a16:creationId xmlns:a16="http://schemas.microsoft.com/office/drawing/2014/main" id="{EEECB1D7-604D-DF42-0DF6-C196D3353F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2104" y="5391539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>
            <a:extLst>
              <a:ext uri="{FF2B5EF4-FFF2-40B4-BE49-F238E27FC236}">
                <a16:creationId xmlns:a16="http://schemas.microsoft.com/office/drawing/2014/main" id="{0B4883F8-6205-86E3-725B-2AE2251572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13807"/>
          <a:stretch>
            <a:fillRect/>
          </a:stretch>
        </p:blipFill>
        <p:spPr>
          <a:xfrm>
            <a:off x="4996830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>
            <a:extLst>
              <a:ext uri="{FF2B5EF4-FFF2-40B4-BE49-F238E27FC236}">
                <a16:creationId xmlns:a16="http://schemas.microsoft.com/office/drawing/2014/main" id="{717498C8-CBE9-FD0B-8CFD-E2E995CB66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3167CDF8-EBB2-8139-01F6-60CC48773555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10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4F27D4-5B54-C5C1-592E-852CE7B00157}"/>
              </a:ext>
            </a:extLst>
          </p:cNvPr>
          <p:cNvSpPr txBox="1"/>
          <p:nvPr/>
        </p:nvSpPr>
        <p:spPr>
          <a:xfrm>
            <a:off x="705232" y="536486"/>
            <a:ext cx="27432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Imaging Procedure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2845D37C-C686-F46E-18B4-46C45147E881}"/>
                  </a:ext>
                </a:extLst>
              </p:cNvPr>
              <p:cNvSpPr/>
              <p:nvPr/>
            </p:nvSpPr>
            <p:spPr>
              <a:xfrm>
                <a:off x="439676" y="1218055"/>
                <a:ext cx="11587851" cy="451405"/>
              </a:xfrm>
              <a:prstGeom prst="rect">
                <a:avLst/>
              </a:prstGeom>
            </p:spPr>
            <p:txBody>
              <a:bodyPr wrap="square" lIns="121899" tIns="60949" rIns="121899" bIns="60949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100" dirty="0"/>
                  <a:t>Data collection is performed by moving </a:t>
                </a:r>
                <a:r>
                  <a:rPr lang="tr-TR" sz="2100" dirty="0"/>
                  <a:t>a </a:t>
                </a:r>
                <a:r>
                  <a:rPr lang="tr-TR" sz="2100" b="1" dirty="0"/>
                  <a:t>single</a:t>
                </a:r>
                <a:r>
                  <a:rPr lang="en-US" sz="2100" b="1" dirty="0"/>
                  <a:t>-chip MIMO radar </a:t>
                </a:r>
                <a:r>
                  <a:rPr lang="en-US" sz="2100" dirty="0"/>
                  <a:t>along a trajectory in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100" dirty="0"/>
                  <a:t> plane</a:t>
                </a:r>
              </a:p>
            </p:txBody>
          </p:sp>
        </mc:Choice>
        <mc:Fallback xmlns="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2845D37C-C686-F46E-18B4-46C45147E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" y="1218055"/>
                <a:ext cx="11587851" cy="451405"/>
              </a:xfrm>
              <a:prstGeom prst="rect">
                <a:avLst/>
              </a:prstGeom>
              <a:blipFill>
                <a:blip r:embed="rId11"/>
                <a:stretch>
                  <a:fillRect l="-263" t="-5405"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1">
            <a:extLst>
              <a:ext uri="{FF2B5EF4-FFF2-40B4-BE49-F238E27FC236}">
                <a16:creationId xmlns:a16="http://schemas.microsoft.com/office/drawing/2014/main" id="{E8BEDD9D-3487-8536-92B6-BC8597916601}"/>
              </a:ext>
            </a:extLst>
          </p:cNvPr>
          <p:cNvSpPr/>
          <p:nvPr/>
        </p:nvSpPr>
        <p:spPr>
          <a:xfrm>
            <a:off x="5547021" y="1854037"/>
            <a:ext cx="5669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MIMO array topology of AWR1843-Boost</a:t>
            </a:r>
            <a:r>
              <a:rPr lang="tr-TR" b="1" dirty="0"/>
              <a:t> (</a:t>
            </a:r>
            <a:r>
              <a:rPr lang="en-US" b="1" dirty="0"/>
              <a:t>3 TX</a:t>
            </a:r>
            <a:r>
              <a:rPr lang="tr-TR" b="1" dirty="0"/>
              <a:t>,</a:t>
            </a:r>
            <a:r>
              <a:rPr lang="en-US" b="1" dirty="0"/>
              <a:t> 4 RX </a:t>
            </a:r>
            <a:r>
              <a:rPr lang="tr-TR" b="1" dirty="0"/>
              <a:t>)</a:t>
            </a:r>
            <a:endParaRPr lang="en-US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4443441-E4E1-000B-9292-25B071E5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4" y="2152806"/>
            <a:ext cx="4118448" cy="3971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D5DAC6D-FD39-AEC4-AD12-5DD404A63E74}"/>
              </a:ext>
            </a:extLst>
          </p:cNvPr>
          <p:cNvGrpSpPr/>
          <p:nvPr/>
        </p:nvGrpSpPr>
        <p:grpSpPr>
          <a:xfrm>
            <a:off x="5796618" y="2245827"/>
            <a:ext cx="4815604" cy="2173745"/>
            <a:chOff x="5796618" y="2245827"/>
            <a:chExt cx="4815604" cy="21737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8">
                  <a:extLst>
                    <a:ext uri="{FF2B5EF4-FFF2-40B4-BE49-F238E27FC236}">
                      <a16:creationId xmlns:a16="http://schemas.microsoft.com/office/drawing/2014/main" id="{4AD6EE28-319B-3D81-D483-E158DE0F3A94}"/>
                    </a:ext>
                  </a:extLst>
                </p:cNvPr>
                <p:cNvSpPr/>
                <p:nvPr/>
              </p:nvSpPr>
              <p:spPr>
                <a:xfrm>
                  <a:off x="8396487" y="2630549"/>
                  <a:ext cx="2215735" cy="3985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  <m:r>
                          <a:rPr lang="tr-TR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  <m:r>
                          <a:rPr lang="tr-TR" i="1">
                            <a:latin typeface="Cambria Math" panose="02040503050406030204" pitchFamily="18" charset="0"/>
                          </a:rPr>
                          <m:t>=400</m:t>
                        </m:r>
                        <m: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Rectangle 8">
                  <a:extLst>
                    <a:ext uri="{FF2B5EF4-FFF2-40B4-BE49-F238E27FC236}">
                      <a16:creationId xmlns:a16="http://schemas.microsoft.com/office/drawing/2014/main" id="{4AD6EE28-319B-3D81-D483-E158DE0F3A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6487" y="2630549"/>
                  <a:ext cx="2215735" cy="398507"/>
                </a:xfrm>
                <a:prstGeom prst="rect">
                  <a:avLst/>
                </a:prstGeom>
                <a:blipFill>
                  <a:blip r:embed="rId1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13">
                  <a:extLst>
                    <a:ext uri="{FF2B5EF4-FFF2-40B4-BE49-F238E27FC236}">
                      <a16:creationId xmlns:a16="http://schemas.microsoft.com/office/drawing/2014/main" id="{B12C0E54-CF5B-1CD7-BA9C-24A1C3A7C95C}"/>
                    </a:ext>
                  </a:extLst>
                </p:cNvPr>
                <p:cNvSpPr/>
                <p:nvPr/>
              </p:nvSpPr>
              <p:spPr>
                <a:xfrm>
                  <a:off x="8396486" y="3065378"/>
                  <a:ext cx="20044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mm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Rectangle 13">
                  <a:extLst>
                    <a:ext uri="{FF2B5EF4-FFF2-40B4-BE49-F238E27FC236}">
                      <a16:creationId xmlns:a16="http://schemas.microsoft.com/office/drawing/2014/main" id="{B12C0E54-CF5B-1CD7-BA9C-24A1C3A7C9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6486" y="3065378"/>
                  <a:ext cx="2004458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14">
                  <a:extLst>
                    <a:ext uri="{FF2B5EF4-FFF2-40B4-BE49-F238E27FC236}">
                      <a16:creationId xmlns:a16="http://schemas.microsoft.com/office/drawing/2014/main" id="{5848592A-B8FB-2EF6-0993-88D2019D8CC2}"/>
                    </a:ext>
                  </a:extLst>
                </p:cNvPr>
                <p:cNvSpPr/>
                <p:nvPr/>
              </p:nvSpPr>
              <p:spPr>
                <a:xfrm>
                  <a:off x="8402481" y="3469303"/>
                  <a:ext cx="2206053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=7.59</m:t>
                        </m:r>
                        <m: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mm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14">
                  <a:extLst>
                    <a:ext uri="{FF2B5EF4-FFF2-40B4-BE49-F238E27FC236}">
                      <a16:creationId xmlns:a16="http://schemas.microsoft.com/office/drawing/2014/main" id="{5848592A-B8FB-2EF6-0993-88D2019D8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481" y="3469303"/>
                  <a:ext cx="2206053" cy="391261"/>
                </a:xfrm>
                <a:prstGeom prst="rect">
                  <a:avLst/>
                </a:prstGeom>
                <a:blipFill>
                  <a:blip r:embed="rId15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A490F8B8-2270-5021-0348-846B6AEF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96618" y="2262806"/>
              <a:ext cx="1645258" cy="2156766"/>
            </a:xfrm>
            <a:prstGeom prst="rect">
              <a:avLst/>
            </a:prstGeom>
          </p:spPr>
        </p:pic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56E43B4E-6672-099E-EE68-0BA87CCD6110}"/>
                </a:ext>
              </a:extLst>
            </p:cNvPr>
            <p:cNvSpPr/>
            <p:nvPr/>
          </p:nvSpPr>
          <p:spPr>
            <a:xfrm>
              <a:off x="8149491" y="2245827"/>
              <a:ext cx="23466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tr-TR" b="1" dirty="0"/>
                <a:t>SAR parameters:</a:t>
              </a:r>
              <a:endParaRPr lang="en-US" b="1" dirty="0"/>
            </a:p>
          </p:txBody>
        </p:sp>
      </p:grpSp>
      <p:sp>
        <p:nvSpPr>
          <p:cNvPr id="14" name="Rectangle 19">
            <a:extLst>
              <a:ext uri="{FF2B5EF4-FFF2-40B4-BE49-F238E27FC236}">
                <a16:creationId xmlns:a16="http://schemas.microsoft.com/office/drawing/2014/main" id="{4D83EBE0-DB00-335C-6588-546777F129DE}"/>
              </a:ext>
            </a:extLst>
          </p:cNvPr>
          <p:cNvSpPr/>
          <p:nvPr/>
        </p:nvSpPr>
        <p:spPr>
          <a:xfrm>
            <a:off x="8149491" y="4190364"/>
            <a:ext cx="2741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b="1" dirty="0"/>
              <a:t>Same chirp parameters: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0">
                <a:extLst>
                  <a:ext uri="{FF2B5EF4-FFF2-40B4-BE49-F238E27FC236}">
                    <a16:creationId xmlns:a16="http://schemas.microsoft.com/office/drawing/2014/main" id="{A5C02B20-FE60-00DA-ADDB-63CD08D369EC}"/>
                  </a:ext>
                </a:extLst>
              </p:cNvPr>
              <p:cNvSpPr/>
              <p:nvPr/>
            </p:nvSpPr>
            <p:spPr>
              <a:xfrm>
                <a:off x="8470371" y="4529151"/>
                <a:ext cx="2323376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77 GHz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70.295</a:t>
                </a:r>
                <a:r>
                  <a:rPr lang="tr-TR" dirty="0"/>
                  <a:t> MHz/µs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ADC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4.6</a:t>
                </a:r>
                <a:r>
                  <a:rPr lang="tr-TR" dirty="0"/>
                  <a:t>6 µs</a:t>
                </a:r>
              </a:p>
              <a:p>
                <a:r>
                  <a:rPr lang="tr-T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256</a:t>
                </a:r>
                <a:r>
                  <a:rPr lang="tr-TR" dirty="0"/>
                  <a:t> samples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5000</a:t>
                </a:r>
                <a:r>
                  <a:rPr lang="tr-TR" dirty="0"/>
                  <a:t> ksps</a:t>
                </a:r>
              </a:p>
              <a:p>
                <a:r>
                  <a:rPr lang="tr-T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3</a:t>
                </a:r>
                <a:r>
                  <a:rPr lang="en-US" dirty="0"/>
                  <a:t>999.79</a:t>
                </a:r>
                <a:r>
                  <a:rPr lang="tr-TR" dirty="0"/>
                  <a:t> </a:t>
                </a:r>
                <a:r>
                  <a:rPr lang="en-US" dirty="0"/>
                  <a:t>M</a:t>
                </a:r>
                <a:r>
                  <a:rPr lang="tr-TR" dirty="0"/>
                  <a:t>Hz </a:t>
                </a:r>
              </a:p>
            </p:txBody>
          </p:sp>
        </mc:Choice>
        <mc:Fallback xmlns="">
          <p:sp>
            <p:nvSpPr>
              <p:cNvPr id="15" name="Rectangle 20">
                <a:extLst>
                  <a:ext uri="{FF2B5EF4-FFF2-40B4-BE49-F238E27FC236}">
                    <a16:creationId xmlns:a16="http://schemas.microsoft.com/office/drawing/2014/main" id="{A5C02B20-FE60-00DA-ADDB-63CD08D36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371" y="4529151"/>
                <a:ext cx="2323376" cy="1754326"/>
              </a:xfrm>
              <a:prstGeom prst="rect">
                <a:avLst/>
              </a:prstGeom>
              <a:blipFill>
                <a:blip r:embed="rId17"/>
                <a:stretch>
                  <a:fillRect l="-2094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906CF826-49A9-243D-590F-47548DDDBC8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426" b="9104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73"/>
          <a:stretch/>
        </p:blipFill>
        <p:spPr>
          <a:xfrm>
            <a:off x="5401707" y="4298775"/>
            <a:ext cx="2384888" cy="228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1A9B5-8471-A943-016E-2CEB19CE2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6A5FEB08-7570-B59B-9825-529C3DA23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01B5EDB2-7D6B-57B5-44D8-1296B9ED5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C17A2B89-728F-9C2A-AB3E-4E554841BD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7156F5-A7C3-6D9D-B497-67E4B283CBA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11</a:t>
            </a:fld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7" name="图片 8" descr="图片 8">
            <a:extLst>
              <a:ext uri="{FF2B5EF4-FFF2-40B4-BE49-F238E27FC236}">
                <a16:creationId xmlns:a16="http://schemas.microsoft.com/office/drawing/2014/main" id="{FAB0EB47-EC04-6BC5-0627-1B5A21138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2104" y="5391539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>
            <a:extLst>
              <a:ext uri="{FF2B5EF4-FFF2-40B4-BE49-F238E27FC236}">
                <a16:creationId xmlns:a16="http://schemas.microsoft.com/office/drawing/2014/main" id="{01A9F1F3-6F8D-2B62-2FC8-27605A8956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13807"/>
          <a:stretch>
            <a:fillRect/>
          </a:stretch>
        </p:blipFill>
        <p:spPr>
          <a:xfrm>
            <a:off x="4996830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>
            <a:extLst>
              <a:ext uri="{FF2B5EF4-FFF2-40B4-BE49-F238E27FC236}">
                <a16:creationId xmlns:a16="http://schemas.microsoft.com/office/drawing/2014/main" id="{2A6DC62A-05FD-D53C-D763-6B10EA3FC44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EC6AD32F-D103-016B-5EC9-698B47977C2C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11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D914A8-017F-BF50-98EF-E042EF612311}"/>
              </a:ext>
            </a:extLst>
          </p:cNvPr>
          <p:cNvSpPr txBox="1"/>
          <p:nvPr/>
        </p:nvSpPr>
        <p:spPr>
          <a:xfrm>
            <a:off x="365752" y="536486"/>
            <a:ext cx="8866149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Accurate Control of Sampling and Preprocessing of Raw Data 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EDF8D28D-5ABD-1553-B2CD-3A644C7C5424}"/>
                  </a:ext>
                </a:extLst>
              </p:cNvPr>
              <p:cNvSpPr/>
              <p:nvPr/>
            </p:nvSpPr>
            <p:spPr>
              <a:xfrm>
                <a:off x="439676" y="1218055"/>
                <a:ext cx="11587851" cy="451405"/>
              </a:xfrm>
              <a:prstGeom prst="rect">
                <a:avLst/>
              </a:prstGeom>
            </p:spPr>
            <p:txBody>
              <a:bodyPr wrap="square" lIns="121899" tIns="60949" rIns="121899" bIns="60949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100" dirty="0"/>
                  <a:t>Data collection is performed by moving </a:t>
                </a:r>
                <a:r>
                  <a:rPr lang="tr-TR" sz="2100" dirty="0"/>
                  <a:t>a </a:t>
                </a:r>
                <a:r>
                  <a:rPr lang="tr-TR" sz="2100" b="1" dirty="0"/>
                  <a:t>single</a:t>
                </a:r>
                <a:r>
                  <a:rPr lang="en-US" sz="2100" b="1" dirty="0"/>
                  <a:t>-chip MIMO radar </a:t>
                </a:r>
                <a:r>
                  <a:rPr lang="en-US" sz="2100" dirty="0"/>
                  <a:t>along a trajectory in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100" dirty="0"/>
                  <a:t> plane</a:t>
                </a:r>
              </a:p>
            </p:txBody>
          </p:sp>
        </mc:Choice>
        <mc:Fallback xmlns="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2845D37C-C686-F46E-18B4-46C45147E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" y="1218055"/>
                <a:ext cx="11587851" cy="451405"/>
              </a:xfrm>
              <a:prstGeom prst="rect">
                <a:avLst/>
              </a:prstGeom>
              <a:blipFill>
                <a:blip r:embed="rId11"/>
                <a:stretch>
                  <a:fillRect l="-263" t="-5405"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1">
            <a:extLst>
              <a:ext uri="{FF2B5EF4-FFF2-40B4-BE49-F238E27FC236}">
                <a16:creationId xmlns:a16="http://schemas.microsoft.com/office/drawing/2014/main" id="{18094283-04F6-D4F1-70CA-FE876307E582}"/>
              </a:ext>
            </a:extLst>
          </p:cNvPr>
          <p:cNvSpPr/>
          <p:nvPr/>
        </p:nvSpPr>
        <p:spPr>
          <a:xfrm>
            <a:off x="513472" y="3917726"/>
            <a:ext cx="6383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Adjust the relationship between the speed and sampling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100238A-869E-6934-7ADE-C0D2030977B9}"/>
              </a:ext>
            </a:extLst>
          </p:cNvPr>
          <p:cNvGrpSpPr/>
          <p:nvPr/>
        </p:nvGrpSpPr>
        <p:grpSpPr>
          <a:xfrm>
            <a:off x="572454" y="1767005"/>
            <a:ext cx="4815604" cy="2173745"/>
            <a:chOff x="5796618" y="2245827"/>
            <a:chExt cx="4815604" cy="21737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8">
                  <a:extLst>
                    <a:ext uri="{FF2B5EF4-FFF2-40B4-BE49-F238E27FC236}">
                      <a16:creationId xmlns:a16="http://schemas.microsoft.com/office/drawing/2014/main" id="{A01749EA-204E-0DF7-56AE-B6E54AB68843}"/>
                    </a:ext>
                  </a:extLst>
                </p:cNvPr>
                <p:cNvSpPr/>
                <p:nvPr/>
              </p:nvSpPr>
              <p:spPr>
                <a:xfrm>
                  <a:off x="8396487" y="2630549"/>
                  <a:ext cx="2215735" cy="3985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  <m:r>
                          <a:rPr lang="tr-TR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  <m:r>
                          <a:rPr lang="tr-TR" i="1">
                            <a:latin typeface="Cambria Math" panose="02040503050406030204" pitchFamily="18" charset="0"/>
                          </a:rPr>
                          <m:t>=400</m:t>
                        </m:r>
                        <m: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8">
                  <a:extLst>
                    <a:ext uri="{FF2B5EF4-FFF2-40B4-BE49-F238E27FC236}">
                      <a16:creationId xmlns:a16="http://schemas.microsoft.com/office/drawing/2014/main" id="{A01749EA-204E-0DF7-56AE-B6E54AB68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6487" y="2630549"/>
                  <a:ext cx="2215735" cy="398507"/>
                </a:xfrm>
                <a:prstGeom prst="rect">
                  <a:avLst/>
                </a:prstGeom>
                <a:blipFill>
                  <a:blip r:embed="rId12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3">
                  <a:extLst>
                    <a:ext uri="{FF2B5EF4-FFF2-40B4-BE49-F238E27FC236}">
                      <a16:creationId xmlns:a16="http://schemas.microsoft.com/office/drawing/2014/main" id="{1ED4B550-31AE-C0C3-86E3-55A59E184C67}"/>
                    </a:ext>
                  </a:extLst>
                </p:cNvPr>
                <p:cNvSpPr/>
                <p:nvPr/>
              </p:nvSpPr>
              <p:spPr>
                <a:xfrm>
                  <a:off x="8396486" y="3065378"/>
                  <a:ext cx="20044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mm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3">
                  <a:extLst>
                    <a:ext uri="{FF2B5EF4-FFF2-40B4-BE49-F238E27FC236}">
                      <a16:creationId xmlns:a16="http://schemas.microsoft.com/office/drawing/2014/main" id="{1ED4B550-31AE-C0C3-86E3-55A59E184C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6486" y="3065378"/>
                  <a:ext cx="2004458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4">
                  <a:extLst>
                    <a:ext uri="{FF2B5EF4-FFF2-40B4-BE49-F238E27FC236}">
                      <a16:creationId xmlns:a16="http://schemas.microsoft.com/office/drawing/2014/main" id="{B7BFDCE0-55F0-709C-03ED-D5683FF0BCB7}"/>
                    </a:ext>
                  </a:extLst>
                </p:cNvPr>
                <p:cNvSpPr/>
                <p:nvPr/>
              </p:nvSpPr>
              <p:spPr>
                <a:xfrm>
                  <a:off x="8402481" y="3469303"/>
                  <a:ext cx="2206053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=7.59</m:t>
                        </m:r>
                        <m:r>
                          <a:rPr lang="en-US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mm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4">
                  <a:extLst>
                    <a:ext uri="{FF2B5EF4-FFF2-40B4-BE49-F238E27FC236}">
                      <a16:creationId xmlns:a16="http://schemas.microsoft.com/office/drawing/2014/main" id="{B7BFDCE0-55F0-709C-03ED-D5683FF0BC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481" y="3469303"/>
                  <a:ext cx="2206053" cy="391261"/>
                </a:xfrm>
                <a:prstGeom prst="rect">
                  <a:avLst/>
                </a:prstGeom>
                <a:blipFill>
                  <a:blip r:embed="rId14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FFB2E7ED-F64C-0F63-6B83-295A9F639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96618" y="2262806"/>
              <a:ext cx="1645258" cy="2156766"/>
            </a:xfrm>
            <a:prstGeom prst="rect">
              <a:avLst/>
            </a:prstGeom>
          </p:spPr>
        </p:pic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5D69FEC7-A83A-DAE0-1ACA-7CDF2CFAC097}"/>
                </a:ext>
              </a:extLst>
            </p:cNvPr>
            <p:cNvSpPr/>
            <p:nvPr/>
          </p:nvSpPr>
          <p:spPr>
            <a:xfrm>
              <a:off x="8149491" y="2245827"/>
              <a:ext cx="23466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tr-TR" b="1" dirty="0"/>
                <a:t>SAR parameters:</a:t>
              </a:r>
              <a:endParaRPr lang="en-US" b="1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1E9C480-64EB-1BA8-CE36-6180324F53A8}"/>
              </a:ext>
            </a:extLst>
          </p:cNvPr>
          <p:cNvGrpSpPr/>
          <p:nvPr/>
        </p:nvGrpSpPr>
        <p:grpSpPr>
          <a:xfrm>
            <a:off x="767402" y="4352457"/>
            <a:ext cx="5002110" cy="2189538"/>
            <a:chOff x="5800951" y="2288768"/>
            <a:chExt cx="5002110" cy="2189538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097CCC5-D89E-A9C7-1A03-6E0C6BDA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951" y="2288768"/>
              <a:ext cx="5002110" cy="1938912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FA41190-2E68-54E7-AD00-F877662A86CB}"/>
                </a:ext>
              </a:extLst>
            </p:cNvPr>
            <p:cNvSpPr txBox="1"/>
            <p:nvPr/>
          </p:nvSpPr>
          <p:spPr>
            <a:xfrm>
              <a:off x="6028468" y="410897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TX0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94F429A-A28A-2825-DC3D-DE8E998A6E72}"/>
                </a:ext>
              </a:extLst>
            </p:cNvPr>
            <p:cNvSpPr txBox="1"/>
            <p:nvPr/>
          </p:nvSpPr>
          <p:spPr>
            <a:xfrm>
              <a:off x="6898561" y="410897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TX1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2CCA6E7-DFF7-CC1D-061C-D196A7146A10}"/>
                </a:ext>
              </a:extLst>
            </p:cNvPr>
            <p:cNvSpPr txBox="1"/>
            <p:nvPr/>
          </p:nvSpPr>
          <p:spPr>
            <a:xfrm>
              <a:off x="7806950" y="410897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</a:rPr>
                <a:t>TX2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8DBA0456-5566-49F7-818A-7343B3DA0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3" y="2313781"/>
            <a:ext cx="4228158" cy="407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11">
                <a:extLst>
                  <a:ext uri="{FF2B5EF4-FFF2-40B4-BE49-F238E27FC236}">
                    <a16:creationId xmlns:a16="http://schemas.microsoft.com/office/drawing/2014/main" id="{2AB1D07D-5B08-0DB6-A8BD-934C62D412CE}"/>
                  </a:ext>
                </a:extLst>
              </p:cNvPr>
              <p:cNvSpPr/>
              <p:nvPr/>
            </p:nvSpPr>
            <p:spPr>
              <a:xfrm>
                <a:off x="6311641" y="1782054"/>
                <a:ext cx="6383142" cy="391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1" dirty="0"/>
                  <a:t>Crop the raw data captured during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tr-TR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1" name="Rectangle 11">
                <a:extLst>
                  <a:ext uri="{FF2B5EF4-FFF2-40B4-BE49-F238E27FC236}">
                    <a16:creationId xmlns:a16="http://schemas.microsoft.com/office/drawing/2014/main" id="{2AB1D07D-5B08-0DB6-A8BD-934C62D41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641" y="1782054"/>
                <a:ext cx="6383142" cy="391261"/>
              </a:xfrm>
              <a:prstGeom prst="rect">
                <a:avLst/>
              </a:prstGeom>
              <a:blipFill>
                <a:blip r:embed="rId18"/>
                <a:stretch>
                  <a:fillRect l="-573" t="-6154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B3E88-FBF9-9939-F904-1113D1B6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66BFB7A0-2E7F-6A55-D204-22B5C3474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4C544941-6039-ADE1-8BF3-A01CA0546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64B46EF8-FCD4-FBEB-8108-FACF5CF99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7" name="图片 8" descr="图片 8">
            <a:extLst>
              <a:ext uri="{FF2B5EF4-FFF2-40B4-BE49-F238E27FC236}">
                <a16:creationId xmlns:a16="http://schemas.microsoft.com/office/drawing/2014/main" id="{76D49AAF-B8CB-1E6E-9181-B78D6B446A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2104" y="5391539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>
            <a:extLst>
              <a:ext uri="{FF2B5EF4-FFF2-40B4-BE49-F238E27FC236}">
                <a16:creationId xmlns:a16="http://schemas.microsoft.com/office/drawing/2014/main" id="{57F72BA5-EC3C-9152-632B-45794F3F08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l="13807"/>
          <a:stretch>
            <a:fillRect/>
          </a:stretch>
        </p:blipFill>
        <p:spPr>
          <a:xfrm>
            <a:off x="4996830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>
            <a:extLst>
              <a:ext uri="{FF2B5EF4-FFF2-40B4-BE49-F238E27FC236}">
                <a16:creationId xmlns:a16="http://schemas.microsoft.com/office/drawing/2014/main" id="{7741E218-9F59-53C3-CC9B-9A6383BEF9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157F9020-5836-7DEC-2785-1D3FB90F541C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12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7FA543-8058-2CDB-522F-071D5C94AFDB}"/>
              </a:ext>
            </a:extLst>
          </p:cNvPr>
          <p:cNvSpPr txBox="1"/>
          <p:nvPr/>
        </p:nvSpPr>
        <p:spPr>
          <a:xfrm>
            <a:off x="705232" y="537445"/>
            <a:ext cx="8866149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High Level Software Architecture Based on MIMO-SAR Toolbox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194D35-517D-707F-440C-77AAC7C9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23" y="1562408"/>
            <a:ext cx="3041330" cy="263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D85C237-5949-2D7D-7141-28F7B47F09A4}"/>
              </a:ext>
            </a:extLst>
          </p:cNvPr>
          <p:cNvGrpSpPr/>
          <p:nvPr/>
        </p:nvGrpSpPr>
        <p:grpSpPr>
          <a:xfrm>
            <a:off x="7787298" y="1710852"/>
            <a:ext cx="3568164" cy="4698269"/>
            <a:chOff x="8439612" y="1616150"/>
            <a:chExt cx="3568164" cy="469826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5940897-1F25-C994-4E73-66699C33A26D}"/>
                </a:ext>
              </a:extLst>
            </p:cNvPr>
            <p:cNvGrpSpPr/>
            <p:nvPr/>
          </p:nvGrpSpPr>
          <p:grpSpPr>
            <a:xfrm>
              <a:off x="8439612" y="2058191"/>
              <a:ext cx="3568164" cy="4256228"/>
              <a:chOff x="8361680" y="1990866"/>
              <a:chExt cx="3568164" cy="4256228"/>
            </a:xfrm>
          </p:grpSpPr>
          <p:sp>
            <p:nvSpPr>
              <p:cNvPr id="10" name="Rectangle 39">
                <a:extLst>
                  <a:ext uri="{FF2B5EF4-FFF2-40B4-BE49-F238E27FC236}">
                    <a16:creationId xmlns:a16="http://schemas.microsoft.com/office/drawing/2014/main" id="{535C3B6F-0E9A-A240-03E6-CD472F2580B9}"/>
                  </a:ext>
                </a:extLst>
              </p:cNvPr>
              <p:cNvSpPr/>
              <p:nvPr/>
            </p:nvSpPr>
            <p:spPr>
              <a:xfrm>
                <a:off x="9534676" y="2246099"/>
                <a:ext cx="752293" cy="515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FFT2</a:t>
                </a:r>
              </a:p>
            </p:txBody>
          </p:sp>
          <p:sp>
            <p:nvSpPr>
              <p:cNvPr id="11" name="Rectangle 40">
                <a:extLst>
                  <a:ext uri="{FF2B5EF4-FFF2-40B4-BE49-F238E27FC236}">
                    <a16:creationId xmlns:a16="http://schemas.microsoft.com/office/drawing/2014/main" id="{1413223B-2806-7631-C2ED-809041C9C9C4}"/>
                  </a:ext>
                </a:extLst>
              </p:cNvPr>
              <p:cNvSpPr/>
              <p:nvPr/>
            </p:nvSpPr>
            <p:spPr>
              <a:xfrm>
                <a:off x="9353609" y="3024882"/>
                <a:ext cx="1114425" cy="515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Interpolate</a:t>
                </a:r>
              </a:p>
            </p:txBody>
          </p:sp>
          <p:sp>
            <p:nvSpPr>
              <p:cNvPr id="13" name="Rectangle 41">
                <a:extLst>
                  <a:ext uri="{FF2B5EF4-FFF2-40B4-BE49-F238E27FC236}">
                    <a16:creationId xmlns:a16="http://schemas.microsoft.com/office/drawing/2014/main" id="{BB7E63CE-74AC-E16E-6887-06F57F1D421C}"/>
                  </a:ext>
                </a:extLst>
              </p:cNvPr>
              <p:cNvSpPr/>
              <p:nvPr/>
            </p:nvSpPr>
            <p:spPr>
              <a:xfrm>
                <a:off x="9532444" y="3781183"/>
                <a:ext cx="752293" cy="515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FFT</a:t>
                </a:r>
              </a:p>
            </p:txBody>
          </p:sp>
          <p:sp>
            <p:nvSpPr>
              <p:cNvPr id="14" name="Rectangle 42">
                <a:extLst>
                  <a:ext uri="{FF2B5EF4-FFF2-40B4-BE49-F238E27FC236}">
                    <a16:creationId xmlns:a16="http://schemas.microsoft.com/office/drawing/2014/main" id="{CCD20329-762A-9486-AAF5-13B076FCC779}"/>
                  </a:ext>
                </a:extLst>
              </p:cNvPr>
              <p:cNvSpPr/>
              <p:nvPr/>
            </p:nvSpPr>
            <p:spPr>
              <a:xfrm>
                <a:off x="9534676" y="4644154"/>
                <a:ext cx="752293" cy="515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IFFT2</a:t>
                </a:r>
              </a:p>
            </p:txBody>
          </p:sp>
          <p:cxnSp>
            <p:nvCxnSpPr>
              <p:cNvPr id="15" name="Straight Arrow Connector 44">
                <a:extLst>
                  <a:ext uri="{FF2B5EF4-FFF2-40B4-BE49-F238E27FC236}">
                    <a16:creationId xmlns:a16="http://schemas.microsoft.com/office/drawing/2014/main" id="{3A356AE2-4B5B-5CDB-22E0-C19DA3E61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8590" y="1990866"/>
                <a:ext cx="2233" cy="2552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45">
                <a:extLst>
                  <a:ext uri="{FF2B5EF4-FFF2-40B4-BE49-F238E27FC236}">
                    <a16:creationId xmlns:a16="http://schemas.microsoft.com/office/drawing/2014/main" id="{D79CAC73-834E-E401-A520-E91C66E9546D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 flipH="1">
                <a:off x="9910822" y="2761439"/>
                <a:ext cx="1" cy="2634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46">
                <a:extLst>
                  <a:ext uri="{FF2B5EF4-FFF2-40B4-BE49-F238E27FC236}">
                    <a16:creationId xmlns:a16="http://schemas.microsoft.com/office/drawing/2014/main" id="{B656EC1B-8075-30DE-2944-8C1A28D92E7A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>
              <a:xfrm flipH="1">
                <a:off x="9908591" y="3540223"/>
                <a:ext cx="2231" cy="2409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47">
                <a:extLst>
                  <a:ext uri="{FF2B5EF4-FFF2-40B4-BE49-F238E27FC236}">
                    <a16:creationId xmlns:a16="http://schemas.microsoft.com/office/drawing/2014/main" id="{DC73066D-B6EF-EBD1-B7FE-638BC000AA1A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9908591" y="4296523"/>
                <a:ext cx="2232" cy="3476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48">
                <a:extLst>
                  <a:ext uri="{FF2B5EF4-FFF2-40B4-BE49-F238E27FC236}">
                    <a16:creationId xmlns:a16="http://schemas.microsoft.com/office/drawing/2014/main" id="{9A25BB50-78A2-58C9-ADB9-21AB8A5B0CE8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H="1">
                <a:off x="9910821" y="5159494"/>
                <a:ext cx="2" cy="2750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49">
                    <a:extLst>
                      <a:ext uri="{FF2B5EF4-FFF2-40B4-BE49-F238E27FC236}">
                        <a16:creationId xmlns:a16="http://schemas.microsoft.com/office/drawing/2014/main" id="{3435DA43-C6EC-4F8D-5C4D-768DE84386C0}"/>
                      </a:ext>
                    </a:extLst>
                  </p:cNvPr>
                  <p:cNvSpPr/>
                  <p:nvPr/>
                </p:nvSpPr>
                <p:spPr>
                  <a:xfrm>
                    <a:off x="9294646" y="5410709"/>
                    <a:ext cx="1212833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ctangle 49">
                    <a:extLst>
                      <a:ext uri="{FF2B5EF4-FFF2-40B4-BE49-F238E27FC236}">
                        <a16:creationId xmlns:a16="http://schemas.microsoft.com/office/drawing/2014/main" id="{3435DA43-C6EC-4F8D-5C4D-768DE84386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4646" y="5410709"/>
                    <a:ext cx="1212833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51">
                    <a:extLst>
                      <a:ext uri="{FF2B5EF4-FFF2-40B4-BE49-F238E27FC236}">
                        <a16:creationId xmlns:a16="http://schemas.microsoft.com/office/drawing/2014/main" id="{43A6DCD1-6CF6-FFD9-9B79-327F224C3BAE}"/>
                      </a:ext>
                    </a:extLst>
                  </p:cNvPr>
                  <p:cNvSpPr/>
                  <p:nvPr/>
                </p:nvSpPr>
                <p:spPr>
                  <a:xfrm>
                    <a:off x="8361680" y="3085139"/>
                    <a:ext cx="994318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Rectangle 51">
                    <a:extLst>
                      <a:ext uri="{FF2B5EF4-FFF2-40B4-BE49-F238E27FC236}">
                        <a16:creationId xmlns:a16="http://schemas.microsoft.com/office/drawing/2014/main" id="{43A6DCD1-6CF6-FFD9-9B79-327F224C3B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1680" y="3085139"/>
                    <a:ext cx="994318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52">
                    <a:extLst>
                      <a:ext uri="{FF2B5EF4-FFF2-40B4-BE49-F238E27FC236}">
                        <a16:creationId xmlns:a16="http://schemas.microsoft.com/office/drawing/2014/main" id="{44BA8348-1852-1372-E202-9B7C0E3EFE9D}"/>
                      </a:ext>
                    </a:extLst>
                  </p:cNvPr>
                  <p:cNvSpPr/>
                  <p:nvPr/>
                </p:nvSpPr>
                <p:spPr>
                  <a:xfrm>
                    <a:off x="9028254" y="3845968"/>
                    <a:ext cx="497572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52">
                    <a:extLst>
                      <a:ext uri="{FF2B5EF4-FFF2-40B4-BE49-F238E27FC236}">
                        <a16:creationId xmlns:a16="http://schemas.microsoft.com/office/drawing/2014/main" id="{44BA8348-1852-1372-E202-9B7C0E3EFE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8254" y="3845968"/>
                    <a:ext cx="497572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53">
                    <a:extLst>
                      <a:ext uri="{FF2B5EF4-FFF2-40B4-BE49-F238E27FC236}">
                        <a16:creationId xmlns:a16="http://schemas.microsoft.com/office/drawing/2014/main" id="{8309F8C9-743B-C05F-CB84-014A69FAC0C7}"/>
                      </a:ext>
                    </a:extLst>
                  </p:cNvPr>
                  <p:cNvSpPr/>
                  <p:nvPr/>
                </p:nvSpPr>
                <p:spPr>
                  <a:xfrm>
                    <a:off x="8688328" y="4689682"/>
                    <a:ext cx="848694" cy="4242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,</a:t>
                    </a:r>
                    <a:r>
                      <a:rPr lang="en-US" sz="2000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53">
                    <a:extLst>
                      <a:ext uri="{FF2B5EF4-FFF2-40B4-BE49-F238E27FC236}">
                        <a16:creationId xmlns:a16="http://schemas.microsoft.com/office/drawing/2014/main" id="{8309F8C9-743B-C05F-CB84-014A69FAC0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8328" y="4689682"/>
                    <a:ext cx="848694" cy="42428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7246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Rectangle 54">
                <a:extLst>
                  <a:ext uri="{FF2B5EF4-FFF2-40B4-BE49-F238E27FC236}">
                    <a16:creationId xmlns:a16="http://schemas.microsoft.com/office/drawing/2014/main" id="{10030976-A62E-76C1-5ACE-D6E814D47691}"/>
                  </a:ext>
                </a:extLst>
              </p:cNvPr>
              <p:cNvSpPr/>
              <p:nvPr/>
            </p:nvSpPr>
            <p:spPr>
              <a:xfrm>
                <a:off x="9112675" y="5846984"/>
                <a:ext cx="26505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1"/>
                    </a:solidFill>
                  </a:rPr>
                  <a:t>3-D image formation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2">
                    <a:extLst>
                      <a:ext uri="{FF2B5EF4-FFF2-40B4-BE49-F238E27FC236}">
                        <a16:creationId xmlns:a16="http://schemas.microsoft.com/office/drawing/2014/main" id="{11BDA88C-BC3B-FAE2-2F6C-02219EFD24A8}"/>
                      </a:ext>
                    </a:extLst>
                  </p:cNvPr>
                  <p:cNvSpPr/>
                  <p:nvPr/>
                </p:nvSpPr>
                <p:spPr>
                  <a:xfrm>
                    <a:off x="10286969" y="2308138"/>
                    <a:ext cx="1350498" cy="39126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Rectangle 2">
                    <a:extLst>
                      <a:ext uri="{FF2B5EF4-FFF2-40B4-BE49-F238E27FC236}">
                        <a16:creationId xmlns:a16="http://schemas.microsoft.com/office/drawing/2014/main" id="{11BDA88C-BC3B-FAE2-2F6C-02219EFD24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86969" y="2308138"/>
                    <a:ext cx="1350498" cy="39126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">
                    <a:extLst>
                      <a:ext uri="{FF2B5EF4-FFF2-40B4-BE49-F238E27FC236}">
                        <a16:creationId xmlns:a16="http://schemas.microsoft.com/office/drawing/2014/main" id="{D1EB7B81-527D-6396-B5E1-2BCB06DB1DDB}"/>
                      </a:ext>
                    </a:extLst>
                  </p:cNvPr>
                  <p:cNvSpPr/>
                  <p:nvPr/>
                </p:nvSpPr>
                <p:spPr>
                  <a:xfrm>
                    <a:off x="10468034" y="3074239"/>
                    <a:ext cx="1461810" cy="4110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Rectangle 3">
                    <a:extLst>
                      <a:ext uri="{FF2B5EF4-FFF2-40B4-BE49-F238E27FC236}">
                        <a16:creationId xmlns:a16="http://schemas.microsoft.com/office/drawing/2014/main" id="{D1EB7B81-527D-6396-B5E1-2BCB06DB1D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8034" y="3074239"/>
                    <a:ext cx="1461810" cy="4110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4478" b="-29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50">
                    <a:extLst>
                      <a:ext uri="{FF2B5EF4-FFF2-40B4-BE49-F238E27FC236}">
                        <a16:creationId xmlns:a16="http://schemas.microsoft.com/office/drawing/2014/main" id="{4AB2B2DB-CF2D-871B-A5C7-23A31EC33866}"/>
                      </a:ext>
                    </a:extLst>
                  </p:cNvPr>
                  <p:cNvSpPr/>
                  <p:nvPr/>
                </p:nvSpPr>
                <p:spPr>
                  <a:xfrm>
                    <a:off x="10284737" y="3840518"/>
                    <a:ext cx="1399614" cy="4110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180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Rectangle 50">
                    <a:extLst>
                      <a:ext uri="{FF2B5EF4-FFF2-40B4-BE49-F238E27FC236}">
                        <a16:creationId xmlns:a16="http://schemas.microsoft.com/office/drawing/2014/main" id="{4AB2B2DB-CF2D-871B-A5C7-23A31EC338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84737" y="3840518"/>
                    <a:ext cx="1399614" cy="4110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4478" b="-29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55">
                    <a:extLst>
                      <a:ext uri="{FF2B5EF4-FFF2-40B4-BE49-F238E27FC236}">
                        <a16:creationId xmlns:a16="http://schemas.microsoft.com/office/drawing/2014/main" id="{2724A005-EA6D-FC45-53CB-AEB520A78368}"/>
                      </a:ext>
                    </a:extLst>
                  </p:cNvPr>
                  <p:cNvSpPr/>
                  <p:nvPr/>
                </p:nvSpPr>
                <p:spPr>
                  <a:xfrm>
                    <a:off x="8906337" y="2303713"/>
                    <a:ext cx="63068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55">
                    <a:extLst>
                      <a:ext uri="{FF2B5EF4-FFF2-40B4-BE49-F238E27FC236}">
                        <a16:creationId xmlns:a16="http://schemas.microsoft.com/office/drawing/2014/main" id="{2724A005-EA6D-FC45-53CB-AEB520A783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6337" y="2303713"/>
                    <a:ext cx="630685" cy="4001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43">
                  <a:extLst>
                    <a:ext uri="{FF2B5EF4-FFF2-40B4-BE49-F238E27FC236}">
                      <a16:creationId xmlns:a16="http://schemas.microsoft.com/office/drawing/2014/main" id="{F4646F1A-58F4-74B5-6207-971F34E042FB}"/>
                    </a:ext>
                  </a:extLst>
                </p:cNvPr>
                <p:cNvSpPr/>
                <p:nvPr/>
              </p:nvSpPr>
              <p:spPr>
                <a:xfrm>
                  <a:off x="9355998" y="1616150"/>
                  <a:ext cx="121167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43">
                  <a:extLst>
                    <a:ext uri="{FF2B5EF4-FFF2-40B4-BE49-F238E27FC236}">
                      <a16:creationId xmlns:a16="http://schemas.microsoft.com/office/drawing/2014/main" id="{F4646F1A-58F4-74B5-6207-971F34E04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998" y="1616150"/>
                  <a:ext cx="1211678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A7447A82-52E3-67C7-5F73-4DDF6993DB4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74" y="4515680"/>
            <a:ext cx="2258173" cy="19476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DEB9F7C-983A-6719-2B8D-B21A6F12870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1" y="4511468"/>
            <a:ext cx="2916814" cy="1947874"/>
          </a:xfrm>
          <a:prstGeom prst="rect">
            <a:avLst/>
          </a:prstGeom>
        </p:spPr>
      </p:pic>
      <p:sp>
        <p:nvSpPr>
          <p:cNvPr id="44" name="Rectangle 4">
            <a:extLst>
              <a:ext uri="{FF2B5EF4-FFF2-40B4-BE49-F238E27FC236}">
                <a16:creationId xmlns:a16="http://schemas.microsoft.com/office/drawing/2014/main" id="{8B10D5BC-C8FE-387A-D304-2D221BFE50AC}"/>
              </a:ext>
            </a:extLst>
          </p:cNvPr>
          <p:cNvSpPr/>
          <p:nvPr/>
        </p:nvSpPr>
        <p:spPr>
          <a:xfrm>
            <a:off x="439676" y="1195190"/>
            <a:ext cx="5544232" cy="769419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/>
              <a:t>Modify the interface function and data read function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A38C0281-9425-3D07-F8CD-DEC952774994}"/>
              </a:ext>
            </a:extLst>
          </p:cNvPr>
          <p:cNvSpPr/>
          <p:nvPr/>
        </p:nvSpPr>
        <p:spPr>
          <a:xfrm>
            <a:off x="6411751" y="1168718"/>
            <a:ext cx="5913599" cy="769419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/>
              <a:t>Extract the core algorithms of reconstructing image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EF0065-7911-8437-80EB-E9E52397C9FC}"/>
              </a:ext>
            </a:extLst>
          </p:cNvPr>
          <p:cNvSpPr txBox="1"/>
          <p:nvPr/>
        </p:nvSpPr>
        <p:spPr>
          <a:xfrm>
            <a:off x="704641" y="3214771"/>
            <a:ext cx="2468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mmWave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 Studio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Ardiuno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 IDE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Matlab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Python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1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44674-02B6-C116-9B9C-1F6310F5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9E52619A-F8B7-77DA-4F62-E5AB37C4CC16}"/>
              </a:ext>
            </a:extLst>
          </p:cNvPr>
          <p:cNvSpPr/>
          <p:nvPr/>
        </p:nvSpPr>
        <p:spPr>
          <a:xfrm>
            <a:off x="9091065" y="1997866"/>
            <a:ext cx="2623967" cy="4015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BDEFDA3C-ACB9-AD84-B184-E4F2DCB54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DAB65BDF-4C41-F432-DB9C-1B21CD8898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92104330-B823-7367-336D-909DE9B68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5C9E83-0EAA-69AA-2F17-472EE9AC56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13</a:t>
            </a:fld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7" name="图片 8" descr="图片 8">
            <a:extLst>
              <a:ext uri="{FF2B5EF4-FFF2-40B4-BE49-F238E27FC236}">
                <a16:creationId xmlns:a16="http://schemas.microsoft.com/office/drawing/2014/main" id="{4F564C85-6F74-146D-BA6F-73E9A45A58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5912" y="5404281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>
            <a:extLst>
              <a:ext uri="{FF2B5EF4-FFF2-40B4-BE49-F238E27FC236}">
                <a16:creationId xmlns:a16="http://schemas.microsoft.com/office/drawing/2014/main" id="{AB2D3632-EF71-6E6E-F06D-D91EF37EF92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l="13807"/>
          <a:stretch>
            <a:fillRect/>
          </a:stretch>
        </p:blipFill>
        <p:spPr>
          <a:xfrm>
            <a:off x="4996828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>
            <a:extLst>
              <a:ext uri="{FF2B5EF4-FFF2-40B4-BE49-F238E27FC236}">
                <a16:creationId xmlns:a16="http://schemas.microsoft.com/office/drawing/2014/main" id="{71903325-6E8F-2FF0-44B2-3431E4E54E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0427C3A7-A2F6-A50B-A38D-40F354BAED12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13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4254AE-9B58-23CD-41E5-99B947E6BC25}"/>
              </a:ext>
            </a:extLst>
          </p:cNvPr>
          <p:cNvSpPr txBox="1"/>
          <p:nvPr/>
        </p:nvSpPr>
        <p:spPr>
          <a:xfrm>
            <a:off x="-52355" y="516726"/>
            <a:ext cx="387563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Imaging Result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F36F095-4881-5226-55F6-34282D73284F}"/>
              </a:ext>
            </a:extLst>
          </p:cNvPr>
          <p:cNvSpPr txBox="1"/>
          <p:nvPr/>
        </p:nvSpPr>
        <p:spPr>
          <a:xfrm>
            <a:off x="350479" y="1269211"/>
            <a:ext cx="10497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two objects measured, the hollow square piece of iron and the mobile phone, 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error in measurement does not exceed 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3mm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CDDFF30-9367-F56E-2485-F6520D3FD600}"/>
              </a:ext>
            </a:extLst>
          </p:cNvPr>
          <p:cNvGrpSpPr/>
          <p:nvPr/>
        </p:nvGrpSpPr>
        <p:grpSpPr>
          <a:xfrm>
            <a:off x="350479" y="2439866"/>
            <a:ext cx="3111660" cy="2876698"/>
            <a:chOff x="364656" y="2443557"/>
            <a:chExt cx="3111660" cy="2876698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82612B7-CC1B-4E15-B19A-510E62F96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4656" y="2443557"/>
              <a:ext cx="3111660" cy="2876698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739C247-5478-8A48-2228-D3540C8B8ABC}"/>
                </a:ext>
              </a:extLst>
            </p:cNvPr>
            <p:cNvSpPr txBox="1"/>
            <p:nvPr/>
          </p:nvSpPr>
          <p:spPr>
            <a:xfrm rot="16424812">
              <a:off x="1747362" y="3243315"/>
              <a:ext cx="346249" cy="43537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05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78mm</a:t>
              </a:r>
              <a:endParaRPr lang="zh-CN" alt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056208B-0F45-1B2E-92B1-CD4248FA3717}"/>
                </a:ext>
              </a:extLst>
            </p:cNvPr>
            <p:cNvCxnSpPr>
              <a:cxnSpLocks/>
            </p:cNvCxnSpPr>
            <p:nvPr/>
          </p:nvCxnSpPr>
          <p:spPr>
            <a:xfrm>
              <a:off x="1657743" y="3550775"/>
              <a:ext cx="483795" cy="3343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F034DFA-8350-03C4-EC7E-BEEDE9B869DA}"/>
                </a:ext>
              </a:extLst>
            </p:cNvPr>
            <p:cNvSpPr txBox="1"/>
            <p:nvPr/>
          </p:nvSpPr>
          <p:spPr>
            <a:xfrm>
              <a:off x="1356164" y="3688263"/>
              <a:ext cx="323165" cy="38728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9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77mm</a:t>
              </a:r>
              <a:endParaRPr lang="zh-CN" altLang="en-US" sz="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3A14F982-3023-9F38-0DB6-704CA5181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1788" y="3584207"/>
              <a:ext cx="18577" cy="56880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73629E3-5FD9-DCD1-7F18-B5C9E1BDF95D}"/>
              </a:ext>
            </a:extLst>
          </p:cNvPr>
          <p:cNvGrpSpPr/>
          <p:nvPr/>
        </p:nvGrpSpPr>
        <p:grpSpPr>
          <a:xfrm>
            <a:off x="3592560" y="2785533"/>
            <a:ext cx="2636235" cy="2316698"/>
            <a:chOff x="3606737" y="2789224"/>
            <a:chExt cx="2636235" cy="231669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FEF372E-A908-2CA7-4543-37792FA0E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682"/>
            <a:stretch/>
          </p:blipFill>
          <p:spPr>
            <a:xfrm>
              <a:off x="3606737" y="2810008"/>
              <a:ext cx="2636235" cy="2295914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E24CDE2-F41F-F655-DA5A-3308C49E8CDB}"/>
                </a:ext>
              </a:extLst>
            </p:cNvPr>
            <p:cNvSpPr txBox="1"/>
            <p:nvPr/>
          </p:nvSpPr>
          <p:spPr>
            <a:xfrm rot="16424812">
              <a:off x="4814686" y="2171322"/>
              <a:ext cx="400110" cy="163591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80mm</a:t>
              </a:r>
              <a:endParaRPr lang="zh-CN" altLang="en-US" sz="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26ECF0A4-4399-B992-0326-8EFFB603958B}"/>
                </a:ext>
              </a:extLst>
            </p:cNvPr>
            <p:cNvCxnSpPr>
              <a:cxnSpLocks/>
            </p:cNvCxnSpPr>
            <p:nvPr/>
          </p:nvCxnSpPr>
          <p:spPr>
            <a:xfrm>
              <a:off x="4203700" y="3029692"/>
              <a:ext cx="1587500" cy="110383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B365EF9D-E88A-92FC-B950-66AA83A62B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71632" y="3183103"/>
              <a:ext cx="272391" cy="135331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37969AB-DD2D-6C66-9AF3-3DF9AA54F487}"/>
                </a:ext>
              </a:extLst>
            </p:cNvPr>
            <p:cNvSpPr txBox="1"/>
            <p:nvPr/>
          </p:nvSpPr>
          <p:spPr>
            <a:xfrm rot="753456">
              <a:off x="5603071" y="3608077"/>
              <a:ext cx="430887" cy="61811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75mm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E3858C29-977A-102F-4799-59C7BB6F84FB}"/>
              </a:ext>
            </a:extLst>
          </p:cNvPr>
          <p:cNvGrpSpPr/>
          <p:nvPr/>
        </p:nvGrpSpPr>
        <p:grpSpPr>
          <a:xfrm>
            <a:off x="8555304" y="2623428"/>
            <a:ext cx="3270418" cy="2482978"/>
            <a:chOff x="8556926" y="2622944"/>
            <a:chExt cx="3270418" cy="2482978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ED05D44F-C3A4-8CF0-ADFD-CD50F4A38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56926" y="2622944"/>
              <a:ext cx="3270418" cy="2482978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AD01C55C-7503-BD00-5917-F6F61EBA2E00}"/>
                </a:ext>
              </a:extLst>
            </p:cNvPr>
            <p:cNvSpPr txBox="1"/>
            <p:nvPr/>
          </p:nvSpPr>
          <p:spPr>
            <a:xfrm rot="16200000">
              <a:off x="9935122" y="3935085"/>
              <a:ext cx="346249" cy="43537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05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75mm</a:t>
              </a:r>
              <a:endParaRPr lang="zh-CN" alt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319F24E-229E-E7E0-75F7-AC7E76692F35}"/>
                </a:ext>
              </a:extLst>
            </p:cNvPr>
            <p:cNvCxnSpPr>
              <a:cxnSpLocks/>
            </p:cNvCxnSpPr>
            <p:nvPr/>
          </p:nvCxnSpPr>
          <p:spPr>
            <a:xfrm>
              <a:off x="9867089" y="4275977"/>
              <a:ext cx="41356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38AF574-5D0C-D4E3-00BD-1362D134DE02}"/>
                </a:ext>
              </a:extLst>
            </p:cNvPr>
            <p:cNvSpPr txBox="1"/>
            <p:nvPr/>
          </p:nvSpPr>
          <p:spPr>
            <a:xfrm>
              <a:off x="9520840" y="3608908"/>
              <a:ext cx="346249" cy="50270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05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166mm</a:t>
              </a:r>
              <a:endParaRPr lang="zh-CN" alt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AFFB3471-278E-668A-3B0A-EDF33AA54EB6}"/>
                </a:ext>
              </a:extLst>
            </p:cNvPr>
            <p:cNvCxnSpPr>
              <a:cxnSpLocks/>
            </p:cNvCxnSpPr>
            <p:nvPr/>
          </p:nvCxnSpPr>
          <p:spPr>
            <a:xfrm>
              <a:off x="9808125" y="3504852"/>
              <a:ext cx="0" cy="78210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E8737E0-52E2-5C72-49AF-09EE672BFAED}"/>
              </a:ext>
            </a:extLst>
          </p:cNvPr>
          <p:cNvGrpSpPr/>
          <p:nvPr/>
        </p:nvGrpSpPr>
        <p:grpSpPr>
          <a:xfrm>
            <a:off x="6577982" y="2472626"/>
            <a:ext cx="1895536" cy="2759732"/>
            <a:chOff x="6592159" y="2476317"/>
            <a:chExt cx="1895536" cy="275973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CFB67A8-C149-4C74-3D41-ED861B76B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807" b="18021"/>
            <a:stretch/>
          </p:blipFill>
          <p:spPr>
            <a:xfrm>
              <a:off x="6651782" y="2476317"/>
              <a:ext cx="1721747" cy="2759732"/>
            </a:xfrm>
            <a:prstGeom prst="rect">
              <a:avLst/>
            </a:prstGeom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E25F6C4-A252-C117-B837-82DEFC686487}"/>
                </a:ext>
              </a:extLst>
            </p:cNvPr>
            <p:cNvSpPr txBox="1"/>
            <p:nvPr/>
          </p:nvSpPr>
          <p:spPr>
            <a:xfrm rot="15915133">
              <a:off x="7469683" y="4085038"/>
              <a:ext cx="400110" cy="163591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76.15mm</a:t>
              </a:r>
              <a:endParaRPr lang="zh-CN" altLang="en-US" sz="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F79D25F9-FD95-F96D-8A9C-862BA7894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4256" y="5015146"/>
              <a:ext cx="1031880" cy="4425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3D05B289-1214-9E17-C296-2D15A92B5204}"/>
                </a:ext>
              </a:extLst>
            </p:cNvPr>
            <p:cNvCxnSpPr>
              <a:cxnSpLocks/>
            </p:cNvCxnSpPr>
            <p:nvPr/>
          </p:nvCxnSpPr>
          <p:spPr>
            <a:xfrm>
              <a:off x="6914481" y="2676059"/>
              <a:ext cx="78986" cy="238776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3986E25-77C5-A762-4AF7-57091B135073}"/>
                </a:ext>
              </a:extLst>
            </p:cNvPr>
            <p:cNvSpPr txBox="1"/>
            <p:nvPr/>
          </p:nvSpPr>
          <p:spPr>
            <a:xfrm rot="21448735">
              <a:off x="6592159" y="3379301"/>
              <a:ext cx="430887" cy="8745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163.1mm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1" name="椭圆 110">
            <a:extLst>
              <a:ext uri="{FF2B5EF4-FFF2-40B4-BE49-F238E27FC236}">
                <a16:creationId xmlns:a16="http://schemas.microsoft.com/office/drawing/2014/main" id="{E48185E5-A22C-D3ED-36B6-98608143F9BD}"/>
              </a:ext>
            </a:extLst>
          </p:cNvPr>
          <p:cNvSpPr/>
          <p:nvPr/>
        </p:nvSpPr>
        <p:spPr>
          <a:xfrm>
            <a:off x="7447280" y="2672368"/>
            <a:ext cx="208280" cy="251047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DAB52CB5-FC20-199B-617F-D5FBE0BBC4F7}"/>
              </a:ext>
            </a:extLst>
          </p:cNvPr>
          <p:cNvSpPr/>
          <p:nvPr/>
        </p:nvSpPr>
        <p:spPr>
          <a:xfrm>
            <a:off x="9963155" y="3457312"/>
            <a:ext cx="184636" cy="16199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0E1D0EA1-8893-DB90-9189-1A3739896B24}"/>
              </a:ext>
            </a:extLst>
          </p:cNvPr>
          <p:cNvSpPr/>
          <p:nvPr/>
        </p:nvSpPr>
        <p:spPr>
          <a:xfrm rot="20820954">
            <a:off x="7625064" y="2445114"/>
            <a:ext cx="1452880" cy="26225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箭头: 右 122">
            <a:extLst>
              <a:ext uri="{FF2B5EF4-FFF2-40B4-BE49-F238E27FC236}">
                <a16:creationId xmlns:a16="http://schemas.microsoft.com/office/drawing/2014/main" id="{85C27951-4E63-8B87-9EC5-77325EF7A25E}"/>
              </a:ext>
            </a:extLst>
          </p:cNvPr>
          <p:cNvSpPr/>
          <p:nvPr/>
        </p:nvSpPr>
        <p:spPr>
          <a:xfrm rot="15805071">
            <a:off x="9483595" y="2767124"/>
            <a:ext cx="963421" cy="26225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16BA995-0F01-532F-E78A-C1186C61D2DD}"/>
              </a:ext>
            </a:extLst>
          </p:cNvPr>
          <p:cNvSpPr txBox="1"/>
          <p:nvPr/>
        </p:nvSpPr>
        <p:spPr>
          <a:xfrm>
            <a:off x="9064625" y="2011498"/>
            <a:ext cx="268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Smartphone’s camera.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0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AEC4F-595B-6E22-797F-4EF32EEE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4E008B1A-2005-09E3-9B58-65F840D48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E5E8F8A9-D156-6EF5-F965-C7E535067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C7602340-04E6-B13B-40A0-7CC469A41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FEC2BE-2535-CE04-141D-B43725FEE6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14</a:t>
            </a:fld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7" name="图片 8" descr="图片 8">
            <a:extLst>
              <a:ext uri="{FF2B5EF4-FFF2-40B4-BE49-F238E27FC236}">
                <a16:creationId xmlns:a16="http://schemas.microsoft.com/office/drawing/2014/main" id="{2981DFBB-8BD3-B313-D5B1-D0115FF581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2104" y="5391539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>
            <a:extLst>
              <a:ext uri="{FF2B5EF4-FFF2-40B4-BE49-F238E27FC236}">
                <a16:creationId xmlns:a16="http://schemas.microsoft.com/office/drawing/2014/main" id="{8C978B33-5CE3-FAD5-904B-AE99A074F5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13807"/>
          <a:stretch>
            <a:fillRect/>
          </a:stretch>
        </p:blipFill>
        <p:spPr>
          <a:xfrm>
            <a:off x="4996830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>
            <a:extLst>
              <a:ext uri="{FF2B5EF4-FFF2-40B4-BE49-F238E27FC236}">
                <a16:creationId xmlns:a16="http://schemas.microsoft.com/office/drawing/2014/main" id="{CE575DBE-800A-96FF-1D36-CC0BC20190C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4C77E2C4-AB1D-A8E3-92F4-A88C3068CB4E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14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B680EA-4EE9-76C7-B648-9EA0CD6BE411}"/>
              </a:ext>
            </a:extLst>
          </p:cNvPr>
          <p:cNvSpPr txBox="1"/>
          <p:nvPr/>
        </p:nvSpPr>
        <p:spPr>
          <a:xfrm>
            <a:off x="261837" y="536486"/>
            <a:ext cx="387563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Soil Imaging Result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0F96B56-07D3-1752-A10A-8F9280730C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65" y="2440652"/>
            <a:ext cx="2673211" cy="289737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4DB8336-EAED-7891-DFF0-F80264B3427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590" y="2440652"/>
            <a:ext cx="2673211" cy="289737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35D6FE7-5371-B12E-FBA0-76EC27F34E0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5676" y="2801995"/>
            <a:ext cx="2890742" cy="216805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765D06C-862E-B9A3-82B6-62767F15FC7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3056" y="2815677"/>
            <a:ext cx="2897374" cy="217303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AE899BF-14B6-7151-3D73-DA4385AFD738}"/>
              </a:ext>
            </a:extLst>
          </p:cNvPr>
          <p:cNvSpPr txBox="1"/>
          <p:nvPr/>
        </p:nvSpPr>
        <p:spPr>
          <a:xfrm>
            <a:off x="1451468" y="5478349"/>
            <a:ext cx="89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Dry Soil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C0EC704-8576-CA16-62B5-4325A22FEB6D}"/>
              </a:ext>
            </a:extLst>
          </p:cNvPr>
          <p:cNvSpPr txBox="1"/>
          <p:nvPr/>
        </p:nvSpPr>
        <p:spPr>
          <a:xfrm>
            <a:off x="3370860" y="5477674"/>
            <a:ext cx="232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Dry Soil Imaging Result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35D55F9-4F56-5340-2392-DF505DC250E1}"/>
              </a:ext>
            </a:extLst>
          </p:cNvPr>
          <p:cNvSpPr txBox="1"/>
          <p:nvPr/>
        </p:nvSpPr>
        <p:spPr>
          <a:xfrm>
            <a:off x="7071532" y="5426458"/>
            <a:ext cx="95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Wet Soil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3A3491-AE1E-5D28-2C2C-9DF383203855}"/>
              </a:ext>
            </a:extLst>
          </p:cNvPr>
          <p:cNvSpPr txBox="1"/>
          <p:nvPr/>
        </p:nvSpPr>
        <p:spPr>
          <a:xfrm>
            <a:off x="9083173" y="5434249"/>
            <a:ext cx="238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Wet Soil Imaging Result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5C3DCBC-EE13-25A7-980A-4EF7C6F2EFED}"/>
              </a:ext>
            </a:extLst>
          </p:cNvPr>
          <p:cNvSpPr txBox="1"/>
          <p:nvPr/>
        </p:nvSpPr>
        <p:spPr>
          <a:xfrm>
            <a:off x="719554" y="1254947"/>
            <a:ext cx="10497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soil with different humidity levels varies in brightness, the higher the humidity, the greater the brightness of the image</a:t>
            </a:r>
          </a:p>
        </p:txBody>
      </p:sp>
    </p:spTree>
    <p:extLst>
      <p:ext uri="{BB962C8B-B14F-4D97-AF65-F5344CB8AC3E}">
        <p14:creationId xmlns:p14="http://schemas.microsoft.com/office/powerpoint/2010/main" val="41244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1D355-6379-7381-6A82-15D93610E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F26AF6D8-B5A9-8BF1-C4D2-1533C0AFE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D80A6F73-C2A1-2364-174E-9967CF8BDD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96A61B94-D55D-C8A4-6528-C41D738ACE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2F7301-C142-56C6-B3C2-86D78A6180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15</a:t>
            </a:fld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7" name="图片 8" descr="图片 8">
            <a:extLst>
              <a:ext uri="{FF2B5EF4-FFF2-40B4-BE49-F238E27FC236}">
                <a16:creationId xmlns:a16="http://schemas.microsoft.com/office/drawing/2014/main" id="{DF65A670-E342-2906-CE0F-3FDD64586A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25912" y="5404281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>
            <a:extLst>
              <a:ext uri="{FF2B5EF4-FFF2-40B4-BE49-F238E27FC236}">
                <a16:creationId xmlns:a16="http://schemas.microsoft.com/office/drawing/2014/main" id="{9D418801-3C9C-A866-359C-F2F4A8E73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13807"/>
          <a:stretch>
            <a:fillRect/>
          </a:stretch>
        </p:blipFill>
        <p:spPr>
          <a:xfrm>
            <a:off x="4996828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>
            <a:extLst>
              <a:ext uri="{FF2B5EF4-FFF2-40B4-BE49-F238E27FC236}">
                <a16:creationId xmlns:a16="http://schemas.microsoft.com/office/drawing/2014/main" id="{24289CF0-DD8D-448B-1DC5-57FDCDE901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B0E2FEA6-F704-E9F0-86A0-5EBB049C2CF1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15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EC2E06-9DDA-1390-AF35-1474E73D7F86}"/>
              </a:ext>
            </a:extLst>
          </p:cNvPr>
          <p:cNvSpPr txBox="1"/>
          <p:nvPr/>
        </p:nvSpPr>
        <p:spPr>
          <a:xfrm>
            <a:off x="261837" y="533179"/>
            <a:ext cx="549015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Demo Showcase of Data Collection 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849f987710d6f11b42020c16ab003fa9">
            <a:hlinkClick r:id="" action="ppaction://media"/>
            <a:extLst>
              <a:ext uri="{FF2B5EF4-FFF2-40B4-BE49-F238E27FC236}">
                <a16:creationId xmlns:a16="http://schemas.microsoft.com/office/drawing/2014/main" id="{B6946DFA-7233-67DD-3129-B3347397E9A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43662" y="1686438"/>
            <a:ext cx="2312112" cy="41104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473E150-941A-06C0-853C-8C1B69FAEEE0}"/>
              </a:ext>
            </a:extLst>
          </p:cNvPr>
          <p:cNvSpPr txBox="1"/>
          <p:nvPr/>
        </p:nvSpPr>
        <p:spPr>
          <a:xfrm>
            <a:off x="8587170" y="5886886"/>
            <a:ext cx="29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 </a:t>
            </a:r>
            <a:r>
              <a:rPr lang="zh-CN" altLang="en-US" dirty="0"/>
              <a:t>✖ </a:t>
            </a:r>
            <a:r>
              <a:rPr lang="en-US" altLang="zh-CN" dirty="0"/>
              <a:t>Speed Playback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C02FCF-A172-3326-122B-98DCAFE210EF}"/>
              </a:ext>
            </a:extLst>
          </p:cNvPr>
          <p:cNvSpPr txBox="1"/>
          <p:nvPr/>
        </p:nvSpPr>
        <p:spPr>
          <a:xfrm>
            <a:off x="705232" y="1185187"/>
            <a:ext cx="549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MIMO-SAR Imaging of hollow iron piece in square 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9C865E-D7FA-3834-E5DF-D90520685669}"/>
              </a:ext>
            </a:extLst>
          </p:cNvPr>
          <p:cNvSpPr txBox="1"/>
          <p:nvPr/>
        </p:nvSpPr>
        <p:spPr>
          <a:xfrm>
            <a:off x="8099855" y="1185187"/>
            <a:ext cx="439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MIMO-SAR Imaging of Soil</a:t>
            </a:r>
            <a:endParaRPr lang="zh-CN" altLang="en-US" b="1" dirty="0"/>
          </a:p>
        </p:txBody>
      </p:sp>
      <p:pic>
        <p:nvPicPr>
          <p:cNvPr id="8" name="121ec6848e6811e744803a951af90201">
            <a:hlinkClick r:id="" action="ppaction://media"/>
            <a:extLst>
              <a:ext uri="{FF2B5EF4-FFF2-40B4-BE49-F238E27FC236}">
                <a16:creationId xmlns:a16="http://schemas.microsoft.com/office/drawing/2014/main" id="{125B5027-00E7-E91A-3CF9-F9F80ACBABEC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623458" y="1685660"/>
            <a:ext cx="2312549" cy="4111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E522D22-BB9B-246E-EE8A-5D3212C9CF77}"/>
              </a:ext>
            </a:extLst>
          </p:cNvPr>
          <p:cNvSpPr txBox="1"/>
          <p:nvPr/>
        </p:nvSpPr>
        <p:spPr>
          <a:xfrm>
            <a:off x="1623458" y="5886886"/>
            <a:ext cx="29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</a:t>
            </a:r>
            <a:r>
              <a:rPr lang="zh-CN" altLang="en-US" dirty="0"/>
              <a:t>✖ </a:t>
            </a:r>
            <a:r>
              <a:rPr lang="en-US" altLang="zh-CN" dirty="0"/>
              <a:t>Speed Playback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92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9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1D355-6379-7381-6A82-15D93610E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F26AF6D8-B5A9-8BF1-C4D2-1533C0AFE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D80A6F73-C2A1-2364-174E-9967CF8BD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96A61B94-D55D-C8A4-6528-C41D738A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2F7301-C142-56C6-B3C2-86D78A6180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16</a:t>
            </a:fld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7" name="图片 8" descr="图片 8">
            <a:extLst>
              <a:ext uri="{FF2B5EF4-FFF2-40B4-BE49-F238E27FC236}">
                <a16:creationId xmlns:a16="http://schemas.microsoft.com/office/drawing/2014/main" id="{DF65A670-E342-2906-CE0F-3FDD64586A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5912" y="5404281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>
            <a:extLst>
              <a:ext uri="{FF2B5EF4-FFF2-40B4-BE49-F238E27FC236}">
                <a16:creationId xmlns:a16="http://schemas.microsoft.com/office/drawing/2014/main" id="{9D418801-3C9C-A866-359C-F2F4A8E73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13807"/>
          <a:stretch>
            <a:fillRect/>
          </a:stretch>
        </p:blipFill>
        <p:spPr>
          <a:xfrm>
            <a:off x="4996828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>
            <a:extLst>
              <a:ext uri="{FF2B5EF4-FFF2-40B4-BE49-F238E27FC236}">
                <a16:creationId xmlns:a16="http://schemas.microsoft.com/office/drawing/2014/main" id="{24289CF0-DD8D-448B-1DC5-57FDCDE901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B0E2FEA6-F704-E9F0-86A0-5EBB049C2CF1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16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EC2E06-9DDA-1390-AF35-1474E73D7F86}"/>
              </a:ext>
            </a:extLst>
          </p:cNvPr>
          <p:cNvSpPr txBox="1"/>
          <p:nvPr/>
        </p:nvSpPr>
        <p:spPr>
          <a:xfrm>
            <a:off x="261837" y="585990"/>
            <a:ext cx="455463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/>
                <a:cs typeface="Times New Roman"/>
              </a:rPr>
              <a:t> Dataset and Classification </a:t>
            </a:r>
            <a:endParaRPr lang="zh-CN" altLang="en-US" sz="2500" b="1" dirty="0">
              <a:latin typeface="+mj-lt"/>
              <a:ea typeface="宋体"/>
              <a:cs typeface="Times New Roman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73E150-941A-06C0-853C-8C1B69FAEEE0}"/>
              </a:ext>
            </a:extLst>
          </p:cNvPr>
          <p:cNvSpPr txBox="1"/>
          <p:nvPr/>
        </p:nvSpPr>
        <p:spPr>
          <a:xfrm>
            <a:off x="4611190" y="4687302"/>
            <a:ext cx="29430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ea typeface="宋体"/>
                <a:cs typeface="Calibri"/>
              </a:rPr>
              <a:t>ResNet-50 Classifier</a:t>
            </a:r>
            <a:r>
              <a:rPr lang="en-US" altLang="zh-CN" baseline="30000" dirty="0">
                <a:ea typeface="宋体"/>
                <a:cs typeface="Calibri"/>
              </a:rPr>
              <a:t>[1]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522D22-BB9B-246E-EE8A-5D3212C9CF77}"/>
              </a:ext>
            </a:extLst>
          </p:cNvPr>
          <p:cNvSpPr txBox="1"/>
          <p:nvPr/>
        </p:nvSpPr>
        <p:spPr>
          <a:xfrm>
            <a:off x="260323" y="4688390"/>
            <a:ext cx="29430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ea typeface="宋体"/>
                <a:cs typeface="Calibri"/>
              </a:rPr>
              <a:t>Self-collected Soil Dataset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09A930-774E-8981-98F8-C6AC988A1273}"/>
              </a:ext>
            </a:extLst>
          </p:cNvPr>
          <p:cNvSpPr txBox="1"/>
          <p:nvPr/>
        </p:nvSpPr>
        <p:spPr>
          <a:xfrm>
            <a:off x="9222665" y="4695397"/>
            <a:ext cx="29430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ea typeface="宋体"/>
                <a:cs typeface="Calibri"/>
              </a:rPr>
              <a:t>Classifying Result</a:t>
            </a:r>
          </a:p>
        </p:txBody>
      </p:sp>
      <p:pic>
        <p:nvPicPr>
          <p:cNvPr id="11" name="图片 10" descr="图示&#10;&#10;已自动生成说明">
            <a:extLst>
              <a:ext uri="{FF2B5EF4-FFF2-40B4-BE49-F238E27FC236}">
                <a16:creationId xmlns:a16="http://schemas.microsoft.com/office/drawing/2014/main" id="{0C8A6439-5006-F6F8-CA36-B33D6FFAFB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0578" y="1676684"/>
            <a:ext cx="4320012" cy="2403129"/>
          </a:xfrm>
          <a:prstGeom prst="rect">
            <a:avLst/>
          </a:prstGeom>
        </p:spPr>
      </p:pic>
      <p:pic>
        <p:nvPicPr>
          <p:cNvPr id="3" name="图片 2" descr="图示&#10;&#10;已自动生成说明">
            <a:extLst>
              <a:ext uri="{FF2B5EF4-FFF2-40B4-BE49-F238E27FC236}">
                <a16:creationId xmlns:a16="http://schemas.microsoft.com/office/drawing/2014/main" id="{C942E956-807D-79FC-2EF8-01803100E5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990" y="1874847"/>
            <a:ext cx="2417211" cy="1979693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DFED288-565A-FA7B-4A73-17AAB32A7248}"/>
              </a:ext>
            </a:extLst>
          </p:cNvPr>
          <p:cNvSpPr/>
          <p:nvPr/>
        </p:nvSpPr>
        <p:spPr>
          <a:xfrm>
            <a:off x="2832916" y="2508628"/>
            <a:ext cx="387457" cy="374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58145A1-20CE-141F-06FF-6DCF80440B62}"/>
              </a:ext>
            </a:extLst>
          </p:cNvPr>
          <p:cNvSpPr/>
          <p:nvPr/>
        </p:nvSpPr>
        <p:spPr>
          <a:xfrm>
            <a:off x="7744421" y="2546351"/>
            <a:ext cx="387457" cy="374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文本&#10;&#10;已自动生成说明">
            <a:extLst>
              <a:ext uri="{FF2B5EF4-FFF2-40B4-BE49-F238E27FC236}">
                <a16:creationId xmlns:a16="http://schemas.microsoft.com/office/drawing/2014/main" id="{FEDF728C-3301-19A2-AC15-EFE5CC0261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5167" y="2047117"/>
            <a:ext cx="3670709" cy="17297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184E2AD-BBC0-F19E-34E0-2A9FE57E6111}"/>
              </a:ext>
            </a:extLst>
          </p:cNvPr>
          <p:cNvSpPr txBox="1"/>
          <p:nvPr/>
        </p:nvSpPr>
        <p:spPr>
          <a:xfrm>
            <a:off x="265568" y="5403410"/>
            <a:ext cx="914098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>
                <a:solidFill>
                  <a:srgbClr val="222222"/>
                </a:solidFill>
                <a:latin typeface="Arial"/>
                <a:ea typeface="宋体"/>
                <a:cs typeface="Arial"/>
              </a:rPr>
              <a:t>[1] He, Kaiming, et al. "Deep residual learning for image recognition." </a:t>
            </a:r>
            <a:r>
              <a:rPr lang="en-US" altLang="zh-CN" sz="1000" i="1" dirty="0">
                <a:solidFill>
                  <a:srgbClr val="222222"/>
                </a:solidFill>
                <a:latin typeface="Arial"/>
                <a:ea typeface="宋体"/>
                <a:cs typeface="Arial"/>
              </a:rPr>
              <a:t>Proceedings of the IEEE conference on computer vision and pattern recognition</a:t>
            </a:r>
            <a:r>
              <a:rPr lang="en-US" altLang="zh-CN" sz="1000" dirty="0">
                <a:solidFill>
                  <a:srgbClr val="222222"/>
                </a:solidFill>
                <a:latin typeface="Arial"/>
                <a:ea typeface="宋体"/>
                <a:cs typeface="Arial"/>
              </a:rPr>
              <a:t>. 2016.</a:t>
            </a:r>
            <a:endParaRPr lang="en-US" altLang="zh-CN" sz="1000" dirty="0">
              <a:ea typeface="宋体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04931A-E348-22D6-83A3-4839991E6093}"/>
              </a:ext>
            </a:extLst>
          </p:cNvPr>
          <p:cNvSpPr txBox="1"/>
          <p:nvPr/>
        </p:nvSpPr>
        <p:spPr>
          <a:xfrm>
            <a:off x="3496935" y="1240528"/>
            <a:ext cx="415017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 i="1" dirty="0">
                <a:solidFill>
                  <a:srgbClr val="7F7F7F"/>
                </a:solidFill>
                <a:ea typeface="宋体"/>
                <a:cs typeface="Calibri"/>
              </a:rPr>
              <a:t>model = torchvision.models.resnet50(weights = None)</a:t>
            </a:r>
          </a:p>
        </p:txBody>
      </p:sp>
    </p:spTree>
    <p:extLst>
      <p:ext uri="{BB962C8B-B14F-4D97-AF65-F5344CB8AC3E}">
        <p14:creationId xmlns:p14="http://schemas.microsoft.com/office/powerpoint/2010/main" val="319140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1D355-6379-7381-6A82-15D93610E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F26AF6D8-B5A9-8BF1-C4D2-1533C0AFE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D80A6F73-C2A1-2364-174E-9967CF8BD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96A61B94-D55D-C8A4-6528-C41D738A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2F7301-C142-56C6-B3C2-86D78A6180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17</a:t>
            </a:fld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7" name="图片 8" descr="图片 8">
            <a:extLst>
              <a:ext uri="{FF2B5EF4-FFF2-40B4-BE49-F238E27FC236}">
                <a16:creationId xmlns:a16="http://schemas.microsoft.com/office/drawing/2014/main" id="{DF65A670-E342-2906-CE0F-3FDD64586A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5912" y="5404281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>
            <a:extLst>
              <a:ext uri="{FF2B5EF4-FFF2-40B4-BE49-F238E27FC236}">
                <a16:creationId xmlns:a16="http://schemas.microsoft.com/office/drawing/2014/main" id="{9D418801-3C9C-A866-359C-F2F4A8E73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13807"/>
          <a:stretch>
            <a:fillRect/>
          </a:stretch>
        </p:blipFill>
        <p:spPr>
          <a:xfrm>
            <a:off x="4996828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>
            <a:extLst>
              <a:ext uri="{FF2B5EF4-FFF2-40B4-BE49-F238E27FC236}">
                <a16:creationId xmlns:a16="http://schemas.microsoft.com/office/drawing/2014/main" id="{24289CF0-DD8D-448B-1DC5-57FDCDE901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B0E2FEA6-F704-E9F0-86A0-5EBB049C2CF1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17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EC2E06-9DDA-1390-AF35-1474E73D7F86}"/>
              </a:ext>
            </a:extLst>
          </p:cNvPr>
          <p:cNvSpPr txBox="1"/>
          <p:nvPr/>
        </p:nvSpPr>
        <p:spPr>
          <a:xfrm>
            <a:off x="261837" y="592793"/>
            <a:ext cx="493563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/>
                <a:cs typeface="Times New Roman"/>
              </a:rPr>
              <a:t> Result Analysis and Discussion</a:t>
            </a:r>
            <a:endParaRPr lang="zh-CN" altLang="en-US" sz="2500" b="1" dirty="0">
              <a:latin typeface="+mj-lt"/>
              <a:ea typeface="宋体"/>
              <a:cs typeface="Times New Roman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5210613-519B-B94F-7692-BEF9AA7D4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8331" y="-16469070"/>
            <a:ext cx="2430954" cy="895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Arial"/>
                <a:ea typeface="宋体"/>
                <a:cs typeface="Arial"/>
              </a:rPr>
              <a:t>Discussion: </a:t>
            </a:r>
            <a:endParaRPr lang="en-US" altLang="zh-CN" dirty="0">
              <a:latin typeface="Arial" panose="020B0604020202020204" pitchFamily="34" charset="0"/>
              <a:ea typeface="宋体"/>
              <a:cs typeface="Arial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zh-CN" b="1" dirty="0">
              <a:latin typeface="Arial"/>
              <a:ea typeface="宋体"/>
              <a:cs typeface="Arial"/>
            </a:endParaRPr>
          </a:p>
          <a:p>
            <a:pPr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zh-CN" altLang="zh-CN" b="1" dirty="0">
                <a:latin typeface="Arial"/>
                <a:ea typeface="宋体"/>
                <a:cs typeface="Arial"/>
              </a:rPr>
              <a:t> Modeling improvement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effectLst/>
                <a:latin typeface="Arial"/>
                <a:ea typeface="宋体"/>
                <a:cs typeface="Arial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For more reasonable applications, we can model soil wetness detection as a regression problem. (How to get tag/GT)</a:t>
            </a:r>
          </a:p>
          <a:p>
            <a:pPr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altLang="zh-CN" dirty="0">
              <a:latin typeface="Arial"/>
              <a:ea typeface="宋体"/>
              <a:cs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zh-CN" altLang="zh-CN" b="1" dirty="0">
                <a:latin typeface="Arial"/>
                <a:ea typeface="宋体"/>
                <a:cs typeface="Arial"/>
              </a:rPr>
              <a:t> Data collection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effectLst/>
                <a:latin typeface="Arial"/>
                <a:ea typeface="宋体"/>
                <a:cs typeface="Arial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Driving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the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2D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scanner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and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collecting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data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for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imaging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is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time-consuming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and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requires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strict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time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synchronization.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It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is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reasonable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to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use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a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controller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to do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 err="1">
                <a:latin typeface="Arial"/>
                <a:ea typeface="宋体"/>
                <a:cs typeface="Arial"/>
              </a:rPr>
              <a:t>automatical</a:t>
            </a:r>
            <a:r>
              <a:rPr lang="en-US" altLang="zh-CN" dirty="0">
                <a:latin typeface="Arial"/>
                <a:ea typeface="宋体"/>
                <a:cs typeface="Arial"/>
              </a:rPr>
              <a:t> work.</a:t>
            </a:r>
            <a:endParaRPr lang="zh-CN" altLang="en-US" dirty="0">
              <a:latin typeface="Arial"/>
              <a:ea typeface="宋体"/>
              <a:cs typeface="Arial"/>
            </a:endParaRPr>
          </a:p>
          <a:p>
            <a:pPr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altLang="zh-CN" dirty="0">
              <a:latin typeface="Arial"/>
              <a:ea typeface="宋体"/>
              <a:cs typeface="Ari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zh-CN" altLang="zh-CN" b="1" dirty="0">
                <a:latin typeface="Arial"/>
                <a:ea typeface="宋体"/>
                <a:cs typeface="Arial"/>
              </a:rPr>
              <a:t> Data diversity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effectLst/>
                <a:latin typeface="Arial"/>
                <a:ea typeface="宋体"/>
                <a:cs typeface="Arial"/>
              </a:rPr>
              <a:t>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The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data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set should include a variety of soil conditions (including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possible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foreign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matter)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to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ensure</a:t>
            </a:r>
            <a:r>
              <a:rPr lang="zh-CN" altLang="en-US" dirty="0">
                <a:latin typeface="Arial"/>
                <a:ea typeface="宋体"/>
                <a:cs typeface="Arial"/>
              </a:rPr>
              <a:t> </a:t>
            </a:r>
            <a:r>
              <a:rPr lang="en-US" altLang="zh-CN" dirty="0">
                <a:latin typeface="Arial"/>
                <a:ea typeface="宋体"/>
                <a:cs typeface="Arial"/>
              </a:rPr>
              <a:t>generality. </a:t>
            </a:r>
            <a:endParaRPr lang="zh-CN" altLang="en-US" dirty="0">
              <a:latin typeface="Arial"/>
              <a:ea typeface="宋体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zh-CN" dirty="0">
              <a:latin typeface="Arial"/>
              <a:ea typeface="宋体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BDE29FF-6E9C-A6FC-7EAC-8C22DC461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676" y="1372797"/>
            <a:ext cx="6621524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Achieving 100% accuracy can primarily be attributed to the following factors: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 Modeling: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this project, soil wetness detection was formulated as a binary classification problem, simplifying the task and reducing potential ambiguity.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dataset lacked diversity, and data augmentation techniques were applied to compensate for this limitation, given the constraints of the workload.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ResNet-50: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ResNet-50 architecture, being a well-designed and widely recognized model for classification tasks, significantly contributed to the high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A6E5E6-E446-3F3A-41A9-3387CC86E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603" y="1372797"/>
            <a:ext cx="459056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Discussion: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Modeling Improvement: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more practical and applicable scenarios, soil wetness detection could be modeled as a regression problem, which provides more granular insights. (This requires an effective method to obtain accurate labels/ground truth.)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Operating the 2D scanner and acquiring imaging data is a time-intensive process that demands precise time synchronization. Employing a controller to automate the data collection process would be a more efficient and reliable approach.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Diversity: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ensure the model's generalizability, the dataset should encompass a wide range of soil conditions, including the presence of potential foreign objects or varying environmental factors.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87EAF5-C6CA-AA1B-7A64-6F91D945CC6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4" y="4133823"/>
            <a:ext cx="6266496" cy="26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1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18</a:t>
            </a:fld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7" name="图片 8" descr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2104" y="5391539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l="13807"/>
          <a:stretch>
            <a:fillRect/>
          </a:stretch>
        </p:blipFill>
        <p:spPr>
          <a:xfrm>
            <a:off x="4996830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18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2B2EF8-BDBC-9983-0CB3-E75AEC093C47}"/>
              </a:ext>
            </a:extLst>
          </p:cNvPr>
          <p:cNvSpPr txBox="1"/>
          <p:nvPr/>
        </p:nvSpPr>
        <p:spPr>
          <a:xfrm>
            <a:off x="442365" y="550258"/>
            <a:ext cx="27432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89CC1C0-3298-5FA2-87AB-CFAE6E61D3A9}"/>
              </a:ext>
            </a:extLst>
          </p:cNvPr>
          <p:cNvSpPr txBox="1"/>
          <p:nvPr/>
        </p:nvSpPr>
        <p:spPr>
          <a:xfrm>
            <a:off x="714084" y="1130006"/>
            <a:ext cx="11417757" cy="5987141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b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SzPct val="100000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altLang="x-non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endParaRPr lang="en-US" altLang="zh-CN" sz="2400" b="1" dirty="0">
              <a:solidFill>
                <a:srgbClr val="535353"/>
              </a:solidFill>
              <a:latin typeface="Times New Roman"/>
              <a:ea typeface="+mn-lt"/>
              <a:cs typeface="Times New Roman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859CA52-5B07-D7F7-A672-3FE626241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04" y="1706785"/>
            <a:ext cx="1005373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Effective Imaging Performance: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commercial off-the-shelf (COTS) equipment, MIMO-SAR can achieve impressive imaging performance, demonstrating its practicality in various scenarios.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Qualitative Soil Moisture Analysis: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MIMO-SAR proves effective in conducting qualitative analysis of soil moisture, showcasing its potential for environmental and agricultural applications.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Experimental Challenges: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use of MIMO-SAR demands strict experimental conditions, making it labor-intensive and requiring meticulous effort.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Static Environment Requirement: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long data acquisition time, MIMO-SAR requires the surrounding environment to remain static, which limits its applicability in dynamic settings.</a:t>
            </a:r>
          </a:p>
        </p:txBody>
      </p:sp>
    </p:spTree>
    <p:extLst>
      <p:ext uri="{BB962C8B-B14F-4D97-AF65-F5344CB8AC3E}">
        <p14:creationId xmlns:p14="http://schemas.microsoft.com/office/powerpoint/2010/main" val="125455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5641-12DF-B87A-7F49-B74C320E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6ECB66D3-92E1-FDDE-BF2E-2770A3B76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E59DFAED-92CF-F2ED-80EB-7A81A51D3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32C9AE78-8482-929C-1E3F-826261ECB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C4206A-E91E-3126-CEF8-EBCEEBA82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19</a:t>
            </a:fld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7" name="图片 8" descr="图片 8">
            <a:extLst>
              <a:ext uri="{FF2B5EF4-FFF2-40B4-BE49-F238E27FC236}">
                <a16:creationId xmlns:a16="http://schemas.microsoft.com/office/drawing/2014/main" id="{DED68C4C-5B92-491B-66FD-0945DC1E27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2104" y="5391539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>
            <a:extLst>
              <a:ext uri="{FF2B5EF4-FFF2-40B4-BE49-F238E27FC236}">
                <a16:creationId xmlns:a16="http://schemas.microsoft.com/office/drawing/2014/main" id="{305B9047-05DB-D131-2A3D-4FD21843F1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l="13807"/>
          <a:stretch>
            <a:fillRect/>
          </a:stretch>
        </p:blipFill>
        <p:spPr>
          <a:xfrm>
            <a:off x="4996830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>
            <a:extLst>
              <a:ext uri="{FF2B5EF4-FFF2-40B4-BE49-F238E27FC236}">
                <a16:creationId xmlns:a16="http://schemas.microsoft.com/office/drawing/2014/main" id="{11C3D819-124E-226D-A7A3-83A7B81AF9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F1B50CFE-FFBD-C2B6-AD8A-DF30078D5315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19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D970FF-D0E4-A600-CA42-B78F8F4FF9D9}"/>
              </a:ext>
            </a:extLst>
          </p:cNvPr>
          <p:cNvSpPr txBox="1"/>
          <p:nvPr/>
        </p:nvSpPr>
        <p:spPr>
          <a:xfrm>
            <a:off x="442365" y="550258"/>
            <a:ext cx="27432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Time schedule​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AFA583B-CC6F-F29B-3CE5-CB66705B7F1E}"/>
              </a:ext>
            </a:extLst>
          </p:cNvPr>
          <p:cNvSpPr txBox="1"/>
          <p:nvPr/>
        </p:nvSpPr>
        <p:spPr>
          <a:xfrm>
            <a:off x="714084" y="1130006"/>
            <a:ext cx="11417757" cy="5987141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b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SzPct val="100000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x-none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  <a:buSzPct val="100000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sz="2400" b="1" dirty="0">
              <a:solidFill>
                <a:srgbClr val="535353"/>
              </a:solidFill>
              <a:latin typeface="Times New Roman"/>
              <a:ea typeface="+mn-lt"/>
              <a:cs typeface="Times New Roman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altLang="zh-CN" sz="2400" b="1" dirty="0">
                <a:latin typeface="+mj-lt"/>
                <a:ea typeface="宋体"/>
                <a:cs typeface="Times New Roman"/>
              </a:rPr>
              <a:t>Weeks 12–13: Set up the platform and implement MIMO-SAR imaging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zh-CN" sz="24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altLang="zh-CN" sz="2400" b="1" dirty="0">
                <a:latin typeface="+mj-lt"/>
                <a:ea typeface="宋体"/>
                <a:cs typeface="Times New Roman"/>
              </a:rPr>
              <a:t>Week 14: Conduct data collection and develop a classification network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zh-CN" sz="24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altLang="zh-CN" sz="2400" b="1" dirty="0">
                <a:latin typeface="+mj-lt"/>
                <a:ea typeface="宋体"/>
                <a:cs typeface="Times New Roman"/>
              </a:rPr>
              <a:t>Week 15: Explore potential applications of the project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zh-CN" sz="24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altLang="zh-CN" sz="2400" b="1" dirty="0">
                <a:latin typeface="+mj-lt"/>
                <a:ea typeface="宋体"/>
                <a:cs typeface="Times New Roman"/>
              </a:rPr>
              <a:t>Week 16: Organize research results and prepare the final report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zh-CN" sz="24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zh-CN" sz="2400" b="1" dirty="0">
              <a:solidFill>
                <a:srgbClr val="535353"/>
              </a:solidFill>
              <a:latin typeface="Times New Roman"/>
              <a:ea typeface="+mn-lt"/>
              <a:cs typeface="Times New Roman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zh-CN" sz="2400" b="1" dirty="0">
              <a:solidFill>
                <a:srgbClr val="535353"/>
              </a:solidFill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97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 1"/>
          <p:cNvSpPr txBox="1">
            <a:spLocks noGrp="1"/>
          </p:cNvSpPr>
          <p:nvPr>
            <p:ph type="ctrTitle"/>
          </p:nvPr>
        </p:nvSpPr>
        <p:spPr>
          <a:xfrm>
            <a:off x="347833" y="550814"/>
            <a:ext cx="1983286" cy="4447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sz="2500" b="1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/>
              </a:rPr>
              <a:t>Content</a:t>
            </a:r>
            <a:endParaRPr sz="2500" b="1">
              <a:latin typeface="+mj-lt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115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52" y="4894600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EEAA306-CBF7-9993-D532-6180810B62CB}"/>
              </a:ext>
            </a:extLst>
          </p:cNvPr>
          <p:cNvGrpSpPr/>
          <p:nvPr/>
        </p:nvGrpSpPr>
        <p:grpSpPr>
          <a:xfrm>
            <a:off x="-13252" y="5391539"/>
            <a:ext cx="12192001" cy="1334542"/>
            <a:chOff x="-13252" y="5391539"/>
            <a:chExt cx="12192001" cy="1334542"/>
          </a:xfrm>
        </p:grpSpPr>
        <p:pic>
          <p:nvPicPr>
            <p:cNvPr id="117" name="图片 8" descr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252" y="5391539"/>
              <a:ext cx="5018936" cy="133454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18" name="图片 6" descr="图片 6"/>
            <p:cNvPicPr>
              <a:picLocks noChangeAspect="1"/>
            </p:cNvPicPr>
            <p:nvPr/>
          </p:nvPicPr>
          <p:blipFill>
            <a:blip r:embed="rId5"/>
            <a:srcRect l="13807"/>
            <a:stretch>
              <a:fillRect/>
            </a:stretch>
          </p:blipFill>
          <p:spPr>
            <a:xfrm>
              <a:off x="4996830" y="5391539"/>
              <a:ext cx="4325967" cy="133454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19" name="图片 9" descr="图片 9"/>
            <p:cNvPicPr>
              <a:picLocks noChangeAspect="1"/>
            </p:cNvPicPr>
            <p:nvPr/>
          </p:nvPicPr>
          <p:blipFill>
            <a:blip r:embed="rId5"/>
            <a:srcRect l="11337" r="31759"/>
            <a:stretch>
              <a:fillRect/>
            </a:stretch>
          </p:blipFill>
          <p:spPr>
            <a:xfrm flipH="1">
              <a:off x="9322795" y="5391539"/>
              <a:ext cx="2855954" cy="133454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120" name="图片 4" descr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1" name="标题 1"/>
          <p:cNvSpPr txBox="1"/>
          <p:nvPr/>
        </p:nvSpPr>
        <p:spPr>
          <a:xfrm>
            <a:off x="838199" y="1963400"/>
            <a:ext cx="9565640" cy="5066932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b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SzPct val="100000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x-none" sz="24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400" b="1" dirty="0">
                <a:solidFill>
                  <a:srgbClr val="535353"/>
                </a:solidFill>
                <a:latin typeface="+mj-lt"/>
                <a:cs typeface="Times New Roman"/>
              </a:rPr>
              <a:t>Topic source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x-none" sz="2400" b="1" dirty="0">
              <a:solidFill>
                <a:srgbClr val="535353"/>
              </a:solidFill>
              <a:latin typeface="+mj-lt"/>
              <a:cs typeface="Times New Roman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400" b="1" dirty="0">
                <a:latin typeface="+mj-lt"/>
                <a:cs typeface="Times New Roman"/>
              </a:rPr>
              <a:t>Related works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sz="2400" b="1" dirty="0">
              <a:latin typeface="+mj-lt"/>
              <a:cs typeface="Times New Roman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altLang="x-none" sz="2400" b="1" dirty="0">
                <a:latin typeface="+mj-lt"/>
                <a:cs typeface="Times New Roman"/>
              </a:rPr>
              <a:t>Project contents and targets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x-none" sz="2400" b="1" dirty="0">
              <a:latin typeface="+mj-lt"/>
              <a:cs typeface="Times New Roman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altLang="x-none" sz="2400" b="1" dirty="0">
                <a:latin typeface="+mj-lt"/>
                <a:cs typeface="Times New Roman"/>
              </a:rPr>
              <a:t>Project Progress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x-none" sz="2400" b="1" dirty="0">
              <a:latin typeface="+mj-lt"/>
              <a:cs typeface="Times New Roman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altLang="x-none" sz="2400" b="1" dirty="0">
                <a:latin typeface="+mj-lt"/>
                <a:cs typeface="Times New Roman"/>
              </a:rPr>
              <a:t>Conclusion</a:t>
            </a:r>
          </a:p>
          <a:p>
            <a:pPr>
              <a:lnSpc>
                <a:spcPct val="110000"/>
              </a:lnSpc>
              <a:spcBef>
                <a:spcPts val="1000"/>
              </a:spcBef>
              <a:buSzPct val="100000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x-none" sz="20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x-none" sz="2000" dirty="0">
              <a:solidFill>
                <a:srgbClr val="535353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</a:t>
            </a:fld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4E782B-BD37-F7A6-BE50-2740A332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20</a:t>
            </a:fld>
            <a:endParaRPr lang="zh-SG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F0D3A8-4D58-15BE-0494-86036F01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9" y="843978"/>
            <a:ext cx="4421500" cy="25850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342ECE-3002-F289-3204-6ED10E13A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99" y="4038170"/>
            <a:ext cx="4589396" cy="28198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5C373C-CE64-E474-60BC-D6CEA161C106}"/>
              </a:ext>
            </a:extLst>
          </p:cNvPr>
          <p:cNvSpPr txBox="1"/>
          <p:nvPr/>
        </p:nvSpPr>
        <p:spPr>
          <a:xfrm>
            <a:off x="5584801" y="2109033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You can build up one platform leveraging all the hardware components mentioned above and collect your own MIMO-SAR data, which may be quite challenging and exhausting.</a:t>
            </a:r>
          </a:p>
          <a:p>
            <a:endParaRPr lang="zh-CN" altLang="en-US" dirty="0"/>
          </a:p>
          <a:p>
            <a:r>
              <a:rPr lang="zh-CN" altLang="en-US" dirty="0"/>
              <a:t>Therefore, we provide you with the following data to make you have a general idea about what the imaging is like.</a:t>
            </a:r>
          </a:p>
          <a:p>
            <a:endParaRPr lang="zh-CN" altLang="en-US" dirty="0"/>
          </a:p>
          <a:p>
            <a:r>
              <a:rPr lang="zh-CN" altLang="en-US" dirty="0"/>
              <a:t>You can access these data shared by Baidu Disk ：MIMO-SAR Data  through the following link. </a:t>
            </a:r>
          </a:p>
          <a:p>
            <a:endParaRPr lang="zh-CN" altLang="en-US" dirty="0"/>
          </a:p>
          <a:p>
            <a:r>
              <a:rPr lang="zh-CN" altLang="en-US" dirty="0"/>
              <a:t>- Link: </a:t>
            </a:r>
            <a:r>
              <a:rPr lang="zh-CN" altLang="en-US" b="1" dirty="0"/>
              <a:t>https://pan.baidu.com/s/1aAp8LxT2ngH5ruKbu5GJuw?pwd=3ww1 </a:t>
            </a:r>
          </a:p>
          <a:p>
            <a:endParaRPr lang="zh-CN" altLang="en-US" dirty="0"/>
          </a:p>
          <a:p>
            <a:r>
              <a:rPr lang="zh-CN" altLang="en-US" dirty="0"/>
              <a:t>- Password: </a:t>
            </a:r>
            <a:r>
              <a:rPr lang="zh-CN" altLang="en-US" b="1" dirty="0"/>
              <a:t>3ww1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AF083-DA59-2639-D13B-FFD601BCB797}"/>
              </a:ext>
            </a:extLst>
          </p:cNvPr>
          <p:cNvSpPr txBox="1"/>
          <p:nvPr/>
        </p:nvSpPr>
        <p:spPr>
          <a:xfrm>
            <a:off x="5584800" y="843978"/>
            <a:ext cx="6607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r>
              <a:rPr lang="zh-CN" altLang="en-US" dirty="0"/>
              <a:t>ee more details at </a:t>
            </a:r>
            <a:r>
              <a:rPr lang="zh-CN" altLang="en-US" b="1" dirty="0"/>
              <a:t>https://github.com/SendingA/MIMO_SAR_Based_Soil_Wetness_Detection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739514-AE95-E291-DF9A-A2D8F96B0D3D}"/>
              </a:ext>
            </a:extLst>
          </p:cNvPr>
          <p:cNvSpPr txBox="1"/>
          <p:nvPr/>
        </p:nvSpPr>
        <p:spPr>
          <a:xfrm>
            <a:off x="442365" y="282780"/>
            <a:ext cx="27432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Open Source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9780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标题 1"/>
          <p:cNvSpPr txBox="1">
            <a:spLocks noGrp="1"/>
          </p:cNvSpPr>
          <p:nvPr>
            <p:ph type="ctrTitle"/>
          </p:nvPr>
        </p:nvSpPr>
        <p:spPr>
          <a:xfrm>
            <a:off x="3133468" y="2361119"/>
            <a:ext cx="5925064" cy="84119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67385">
              <a:defRPr sz="4300" b="0">
                <a:solidFill>
                  <a:srgbClr val="535353"/>
                </a:solidFill>
                <a:latin typeface="HYWenHei-85W Heavy"/>
                <a:ea typeface="HYWenHei-85W Heavy"/>
                <a:cs typeface="HYWenHei-85W Heavy"/>
                <a:sym typeface="HYWenHei-85W Heavy"/>
              </a:defRPr>
            </a:lvl1pPr>
          </a:lstStyle>
          <a:p>
            <a:r>
              <a:rPr lang="en-US" sz="4445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 YOU！</a:t>
            </a:r>
          </a:p>
        </p:txBody>
      </p:sp>
      <p:pic>
        <p:nvPicPr>
          <p:cNvPr id="339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04" y="4877075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04" y="5391539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1" name="图片 6" descr="图片 6"/>
          <p:cNvPicPr>
            <a:picLocks noChangeAspect="1"/>
          </p:cNvPicPr>
          <p:nvPr/>
        </p:nvPicPr>
        <p:blipFill>
          <a:blip r:embed="rId3"/>
          <a:srcRect l="13807"/>
          <a:stretch>
            <a:fillRect/>
          </a:stretch>
        </p:blipFill>
        <p:spPr>
          <a:xfrm>
            <a:off x="4996830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2" name="图片 9" descr="图片 9"/>
          <p:cNvPicPr>
            <a:picLocks noChangeAspect="1"/>
          </p:cNvPicPr>
          <p:nvPr/>
        </p:nvPicPr>
        <p:blipFill>
          <a:blip r:embed="rId3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3" name="图片 4" descr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08" y="401319"/>
            <a:ext cx="2358783" cy="579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4" name="图片 12" descr="图片 12"/>
          <p:cNvPicPr>
            <a:picLocks noChangeAspect="1"/>
          </p:cNvPicPr>
          <p:nvPr/>
        </p:nvPicPr>
        <p:blipFill>
          <a:blip r:embed="rId2"/>
          <a:srcRect t="88348" r="72886"/>
          <a:stretch>
            <a:fillRect/>
          </a:stretch>
        </p:blipFill>
        <p:spPr>
          <a:xfrm>
            <a:off x="3517534" y="3199770"/>
            <a:ext cx="5131168" cy="1987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标题 1"/>
          <p:cNvSpPr txBox="1"/>
          <p:nvPr/>
        </p:nvSpPr>
        <p:spPr>
          <a:xfrm>
            <a:off x="3133468" y="3529520"/>
            <a:ext cx="5925064" cy="84119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b">
            <a:normAutofit fontScale="82500" lnSpcReduction="10000"/>
          </a:bodyPr>
          <a:lstStyle>
            <a:lvl1pPr algn="ctr" defTabSz="667385">
              <a:lnSpc>
                <a:spcPct val="160000"/>
              </a:lnSpc>
              <a:defRPr sz="3000">
                <a:latin typeface="HYWenHei-85W Heavy"/>
                <a:ea typeface="HYWenHei-85W Heavy"/>
                <a:cs typeface="HYWenHei-85W Heavy"/>
                <a:sym typeface="HYWenHei-85W Heavy"/>
              </a:defRPr>
            </a:lvl1pPr>
          </a:lstStyle>
          <a:p>
            <a:r>
              <a:rPr lang="en-US" sz="4445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 &amp; A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21</a:t>
            </a:fld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AF7315-6AF4-B326-DAEE-45443F70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22</a:t>
            </a:fld>
            <a:endParaRPr lang="zh-SG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932A26-B415-D896-605D-51A9D037D347}"/>
              </a:ext>
            </a:extLst>
          </p:cNvPr>
          <p:cNvSpPr txBox="1"/>
          <p:nvPr/>
        </p:nvSpPr>
        <p:spPr>
          <a:xfrm>
            <a:off x="915375" y="2230521"/>
            <a:ext cx="45633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42BYG</a:t>
            </a:r>
            <a:r>
              <a:rPr lang="zh-CN" altLang="en-US" dirty="0">
                <a:hlinkClick r:id="rId2"/>
              </a:rPr>
              <a:t>混合式步进电机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步进电机</a:t>
            </a:r>
            <a:r>
              <a:rPr lang="en-US" altLang="zh-CN" dirty="0">
                <a:hlinkClick r:id="rId2"/>
              </a:rPr>
              <a:t>,</a:t>
            </a:r>
            <a:r>
              <a:rPr lang="zh-CN" altLang="en-US" dirty="0">
                <a:hlinkClick r:id="rId2"/>
              </a:rPr>
              <a:t>步进电机驱动器</a:t>
            </a:r>
            <a:r>
              <a:rPr lang="en-US" altLang="zh-CN" dirty="0">
                <a:hlinkClick r:id="rId2"/>
              </a:rPr>
              <a:t>-</a:t>
            </a:r>
            <a:r>
              <a:rPr lang="zh-CN" altLang="en-US" dirty="0">
                <a:hlinkClick r:id="rId2"/>
              </a:rPr>
              <a:t>常州康达通用电气有限公司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42 BYG H4812 motor</a:t>
            </a:r>
            <a:endParaRPr lang="zh-CN" altLang="en-US" dirty="0"/>
          </a:p>
        </p:txBody>
      </p:sp>
      <p:pic>
        <p:nvPicPr>
          <p:cNvPr id="1026" name="Picture 2" descr="42BYG混合式步进电机">
            <a:extLst>
              <a:ext uri="{FF2B5EF4-FFF2-40B4-BE49-F238E27FC236}">
                <a16:creationId xmlns:a16="http://schemas.microsoft.com/office/drawing/2014/main" id="{EF93E204-FD52-5A6A-F359-18952C4A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0" y="3693831"/>
            <a:ext cx="4291364" cy="21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E5421F-3372-7E6A-28D4-5C8587C9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36" y="1091410"/>
            <a:ext cx="5825836" cy="30654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FFD972-52D8-E31E-6D5B-A061265C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646" y="4766672"/>
            <a:ext cx="5180416" cy="14343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0B6FD43-D009-DD64-7E9A-5F14D4421209}"/>
              </a:ext>
            </a:extLst>
          </p:cNvPr>
          <p:cNvSpPr txBox="1"/>
          <p:nvPr/>
        </p:nvSpPr>
        <p:spPr>
          <a:xfrm>
            <a:off x="585872" y="317577"/>
            <a:ext cx="220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APPENDIX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63685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9729D5B-3B30-BB21-0F7D-6F358C65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086" y="1193048"/>
            <a:ext cx="4054500" cy="2098800"/>
          </a:xfrm>
          <a:prstGeom prst="rect">
            <a:avLst/>
          </a:prstGeom>
        </p:spPr>
      </p:pic>
      <p:pic>
        <p:nvPicPr>
          <p:cNvPr id="115" name="图片 2" descr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04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3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15FC98-92B6-8600-EF19-6C4ADA0EEC3B}"/>
              </a:ext>
            </a:extLst>
          </p:cNvPr>
          <p:cNvSpPr txBox="1"/>
          <p:nvPr/>
        </p:nvSpPr>
        <p:spPr>
          <a:xfrm>
            <a:off x="442365" y="550258"/>
            <a:ext cx="2743200" cy="4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Topic Source​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  <a:sym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F791D0-A892-E611-8D35-78BBDA292F80}"/>
              </a:ext>
            </a:extLst>
          </p:cNvPr>
          <p:cNvSpPr txBox="1"/>
          <p:nvPr/>
        </p:nvSpPr>
        <p:spPr>
          <a:xfrm>
            <a:off x="439675" y="1682950"/>
            <a:ext cx="563090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zh-CN">
                <a:latin typeface="+mj-lt"/>
                <a:ea typeface="+mn-lt"/>
                <a:cs typeface="+mn-lt"/>
              </a:rPr>
              <a:t>Development and Demonstration of MIMO-SAR mmWave Imaging Testbeds</a:t>
            </a:r>
            <a:r>
              <a:rPr lang="zh-CN" altLang="en-US">
                <a:latin typeface="+mj-lt"/>
                <a:ea typeface="宋体"/>
                <a:cs typeface="Calibri" panose="020F0502020204030204"/>
              </a:rPr>
              <a:t> </a:t>
            </a:r>
            <a:endParaRPr lang="zh-CN" altLang="en-US">
              <a:latin typeface="+mj-lt"/>
              <a:ea typeface="宋体" panose="02010600030101010101" pitchFamily="2" charset="-122"/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zh-CN" altLang="en-US">
              <a:latin typeface="+mj-lt"/>
              <a:ea typeface="宋体"/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zh-CN" altLang="en-US">
              <a:latin typeface="+mj-lt"/>
              <a:ea typeface="宋体"/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zh-CN" altLang="en-US">
              <a:latin typeface="+mj-lt"/>
              <a:ea typeface="宋体"/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zh-CN" altLang="en-US">
              <a:latin typeface="+mj-lt"/>
              <a:ea typeface="宋体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altLang="zh-CN">
                <a:latin typeface="+mj-lt"/>
                <a:ea typeface="+mn-lt"/>
                <a:cs typeface="+mn-lt"/>
              </a:rPr>
              <a:t>Hydra: Accurate Multi-Modal Leaf Wetness Sensing with mm-Wave and Camera Fusion</a:t>
            </a:r>
            <a:endParaRPr lang="zh-CN" altLang="en-US">
              <a:latin typeface="+mj-lt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zh-CN" altLang="en-US">
              <a:latin typeface="+mj-lt"/>
              <a:ea typeface="宋体"/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zh-CN" altLang="en-US">
              <a:latin typeface="+mj-lt"/>
              <a:ea typeface="宋体"/>
              <a:cs typeface="Calibri" panose="020F0502020204030204"/>
            </a:endParaRPr>
          </a:p>
          <a:p>
            <a:endParaRPr lang="zh-CN" altLang="en-US">
              <a:latin typeface="+mj-lt"/>
              <a:ea typeface="宋体"/>
              <a:cs typeface="Calibri" panose="020F0502020204030204"/>
            </a:endParaRPr>
          </a:p>
          <a:p>
            <a:pPr marL="342900" indent="-342900">
              <a:buAutoNum type="arabicPeriod" startAt="3"/>
            </a:pPr>
            <a:r>
              <a:rPr lang="en-US" altLang="zh-CN">
                <a:latin typeface="+mj-lt"/>
                <a:ea typeface="宋体"/>
              </a:rPr>
              <a:t>Needs:</a:t>
            </a:r>
          </a:p>
          <a:p>
            <a:pPr marL="742950" lvl="1" indent="-285750">
              <a:buFontTx/>
              <a:buChar char="-"/>
            </a:pPr>
            <a:r>
              <a:rPr lang="en-US" altLang="zh-CN">
                <a:latin typeface="+mj-lt"/>
                <a:ea typeface="宋体"/>
              </a:rPr>
              <a:t>Disaster prevention needs</a:t>
            </a:r>
          </a:p>
          <a:p>
            <a:pPr marL="742950" lvl="1" indent="-285750">
              <a:buFontTx/>
              <a:buChar char="-"/>
            </a:pPr>
            <a:r>
              <a:rPr lang="en-US" altLang="zh-CN">
                <a:latin typeface="+mj-lt"/>
                <a:ea typeface="宋体"/>
              </a:rPr>
              <a:t>Smart agriculture needs</a:t>
            </a:r>
          </a:p>
          <a:p>
            <a:pPr marL="342900" indent="-342900">
              <a:buAutoNum type="arabicPeriod" startAt="3"/>
            </a:pPr>
            <a:endParaRPr lang="en-US" altLang="zh-CN">
              <a:latin typeface="+mj-lt"/>
              <a:ea typeface="宋体"/>
              <a:cs typeface="Calibri" panose="020F0502020204030204"/>
            </a:endParaRPr>
          </a:p>
          <a:p>
            <a:endParaRPr lang="en-US" altLang="zh-CN">
              <a:latin typeface="+mj-lt"/>
              <a:ea typeface="宋体"/>
              <a:cs typeface="Calibri" panose="020F0502020204030204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0F1C3A-427C-4045-99E0-307BE3F7A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237" y="1163127"/>
            <a:ext cx="2471436" cy="2098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C93A98B-9850-4112-AE06-289E85465203}"/>
              </a:ext>
            </a:extLst>
          </p:cNvPr>
          <p:cNvSpPr txBox="1"/>
          <p:nvPr/>
        </p:nvSpPr>
        <p:spPr>
          <a:xfrm>
            <a:off x="9240414" y="3410710"/>
            <a:ext cx="2761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/>
              <a:t>Leaf wetness detection with </a:t>
            </a:r>
            <a:r>
              <a:rPr lang="en-US" altLang="zh-CN" sz="1200" err="1"/>
              <a:t>mmLeaf</a:t>
            </a:r>
            <a:r>
              <a:rPr lang="en-US" altLang="zh-CN" sz="1200" baseline="30000"/>
              <a:t>[2]</a:t>
            </a:r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D7A977-0EF5-05E8-359F-235067C5876A}"/>
              </a:ext>
            </a:extLst>
          </p:cNvPr>
          <p:cNvSpPr txBox="1"/>
          <p:nvPr/>
        </p:nvSpPr>
        <p:spPr>
          <a:xfrm>
            <a:off x="6016237" y="3307922"/>
            <a:ext cx="2585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/>
              <a:t>The geometry of the  MIMO-SAR imaging configuration</a:t>
            </a:r>
            <a:r>
              <a:rPr lang="en-US" altLang="zh-CN" sz="1200" baseline="30000"/>
              <a:t>[1]</a:t>
            </a:r>
            <a:endParaRPr lang="zh-CN" altLang="en-US" sz="1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3D0570-BBA0-3761-0AE0-03C743B8C2E0}"/>
              </a:ext>
            </a:extLst>
          </p:cNvPr>
          <p:cNvSpPr txBox="1"/>
          <p:nvPr/>
        </p:nvSpPr>
        <p:spPr>
          <a:xfrm>
            <a:off x="439676" y="5869623"/>
            <a:ext cx="114904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altLang="zh-CN" sz="10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Yanik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E., Wang, D., &amp; </a:t>
            </a:r>
            <a:r>
              <a:rPr lang="en-US" altLang="zh-CN" sz="10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Torlak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(2020). Development and demonstration of MIMO-SAR </a:t>
            </a:r>
            <a:r>
              <a:rPr lang="en-US" altLang="zh-CN" sz="10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mmWave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imaging testbeds. </a:t>
            </a:r>
            <a:r>
              <a:rPr lang="en-US" altLang="zh-CN" sz="10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Access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10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126019-126038</a:t>
            </a:r>
          </a:p>
          <a:p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Gan, M., Liu, Y., Liu, L., Wu, C., Dong, Y., Zeng, H., &amp; Cao, Z. (2023, June). Poster: </a:t>
            </a:r>
            <a:r>
              <a:rPr lang="en-US" altLang="zh-CN" sz="10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mmLeaf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Versatile Leaf Wetness Detection via </a:t>
            </a:r>
            <a:r>
              <a:rPr lang="en-US" altLang="zh-CN" sz="10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mmWave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Sensing. In Proceedings of the 21st Annual International Conference on Mobile Systems, Applications and Services (pp. 563-564).</a:t>
            </a:r>
          </a:p>
          <a:p>
            <a:r>
              <a:rPr lang="en-US" altLang="zh-CN" sz="1000">
                <a:solidFill>
                  <a:srgbClr val="222222"/>
                </a:solidFill>
                <a:latin typeface="Arial" panose="020B0604020202020204" pitchFamily="34" charset="0"/>
              </a:rPr>
              <a:t>[3]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Li, G., Zeng, H., Guo, H., Ren, Y., Dixon, A., Cao, Z., &amp; Li, T. (2024, November). </a:t>
            </a:r>
            <a:r>
              <a:rPr lang="en-US" altLang="zh-CN" sz="10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PiezoBud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Piezo-Aided Secure Earbud with Practical Speaker Authentication. In </a:t>
            </a:r>
            <a:r>
              <a:rPr lang="en-US" altLang="zh-CN" sz="10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22nd ACM Conference on Embedded Networked Sensor Systems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564-577).</a:t>
            </a:r>
            <a:endParaRPr lang="zh-CN" altLang="en-US" sz="10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C53DC58-1DC9-7BA0-F5E4-3DF6C5B73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577" y="3780954"/>
            <a:ext cx="5819954" cy="183694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D127149-603D-1FA0-9DDE-39AA29E28ABA}"/>
              </a:ext>
            </a:extLst>
          </p:cNvPr>
          <p:cNvSpPr txBox="1"/>
          <p:nvPr/>
        </p:nvSpPr>
        <p:spPr>
          <a:xfrm>
            <a:off x="6013783" y="5591910"/>
            <a:ext cx="61075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/>
              <a:t>Hydra Overview</a:t>
            </a:r>
            <a:r>
              <a:rPr lang="en-US" altLang="zh-CN" sz="1200" baseline="30000"/>
              <a:t>[3]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" y="4879659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4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2B2EF8-BDBC-9983-0CB3-E75AEC093C47}"/>
              </a:ext>
            </a:extLst>
          </p:cNvPr>
          <p:cNvSpPr txBox="1"/>
          <p:nvPr/>
        </p:nvSpPr>
        <p:spPr>
          <a:xfrm>
            <a:off x="626396" y="550258"/>
            <a:ext cx="4301085" cy="4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charset="-122"/>
              </a:rPr>
              <a:t>Related Works – MIMO-SAR</a:t>
            </a:r>
          </a:p>
        </p:txBody>
      </p:sp>
      <p:pic>
        <p:nvPicPr>
          <p:cNvPr id="3" name="图片 2" descr="图片包含 在, 滑雪, 雪, 街道&#10;&#10;已自动生成说明">
            <a:extLst>
              <a:ext uri="{FF2B5EF4-FFF2-40B4-BE49-F238E27FC236}">
                <a16:creationId xmlns:a16="http://schemas.microsoft.com/office/drawing/2014/main" id="{D18EB9EC-9A50-ACB5-7A26-EEC8829BC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76" y="1882929"/>
            <a:ext cx="3780125" cy="2775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F9EEE6-1064-4E06-61D8-2AD8AA114B67}"/>
              </a:ext>
            </a:extLst>
          </p:cNvPr>
          <p:cNvSpPr txBox="1"/>
          <p:nvPr/>
        </p:nvSpPr>
        <p:spPr>
          <a:xfrm>
            <a:off x="383444" y="4776321"/>
            <a:ext cx="35500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/>
              <a:t>Ground moving target detection and clustering</a:t>
            </a:r>
            <a:r>
              <a:rPr lang="en-US" altLang="zh-CN" baseline="30000"/>
              <a:t>[1]</a:t>
            </a:r>
            <a:endParaRPr lang="zh-CN" altLang="en-US" baseline="300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804D47-A9CB-72CB-1378-0D8F9BBC60AD}"/>
              </a:ext>
            </a:extLst>
          </p:cNvPr>
          <p:cNvSpPr txBox="1"/>
          <p:nvPr/>
        </p:nvSpPr>
        <p:spPr>
          <a:xfrm>
            <a:off x="443753" y="5722966"/>
            <a:ext cx="113044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>
                <a:solidFill>
                  <a:srgbClr val="222222"/>
                </a:solidFill>
                <a:latin typeface="Arial" panose="020B0604020202020204" pitchFamily="34" charset="0"/>
              </a:rPr>
              <a:t>[1] L. Wang et al., "Ground Moving Target Indication and Relocation in Spaceborne MIMO-SAR Systems," in IEEE Transactions on Geoscience and Remote Sensing, vol. 61, pp. 1-25, 2023, Art no. 5210525, </a:t>
            </a:r>
            <a:r>
              <a:rPr lang="en-US" altLang="zh-CN" sz="1000" err="1">
                <a:solidFill>
                  <a:srgbClr val="222222"/>
                </a:solidFill>
                <a:latin typeface="Arial" panose="020B0604020202020204" pitchFamily="34" charset="0"/>
              </a:rPr>
              <a:t>doi</a:t>
            </a:r>
            <a:r>
              <a:rPr lang="en-US" altLang="zh-CN" sz="1000">
                <a:solidFill>
                  <a:srgbClr val="222222"/>
                </a:solidFill>
                <a:latin typeface="Arial" panose="020B0604020202020204" pitchFamily="34" charset="0"/>
              </a:rPr>
              <a:t>: 10.1109/TGRS.2023.3286388.</a:t>
            </a:r>
          </a:p>
          <a:p>
            <a:r>
              <a:rPr lang="en-US" altLang="zh-CN" sz="100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sz="1000">
                <a:solidFill>
                  <a:srgbClr val="222222"/>
                </a:solidFill>
                <a:latin typeface="Arial" panose="020B0604020202020204" pitchFamily="34" charset="0"/>
              </a:rPr>
              <a:t>S. </a:t>
            </a:r>
            <a:r>
              <a:rPr lang="en-US" sz="1000" err="1">
                <a:solidFill>
                  <a:srgbClr val="222222"/>
                </a:solidFill>
                <a:latin typeface="Arial" panose="020B0604020202020204" pitchFamily="34" charset="0"/>
              </a:rPr>
              <a:t>Tebaldini</a:t>
            </a:r>
            <a:r>
              <a:rPr lang="en-US" sz="1000">
                <a:solidFill>
                  <a:srgbClr val="222222"/>
                </a:solidFill>
                <a:latin typeface="Arial" panose="020B0604020202020204" pitchFamily="34" charset="0"/>
              </a:rPr>
              <a:t>, M. Manzoni, L. Ferro-</a:t>
            </a:r>
            <a:r>
              <a:rPr lang="en-US" sz="1000" err="1">
                <a:solidFill>
                  <a:srgbClr val="222222"/>
                </a:solidFill>
                <a:latin typeface="Arial" panose="020B0604020202020204" pitchFamily="34" charset="0"/>
              </a:rPr>
              <a:t>Famil</a:t>
            </a:r>
            <a:r>
              <a:rPr lang="en-US" sz="1000">
                <a:solidFill>
                  <a:srgbClr val="222222"/>
                </a:solidFill>
                <a:latin typeface="Arial" panose="020B0604020202020204" pitchFamily="34" charset="0"/>
              </a:rPr>
              <a:t>, F. Banda and D. </a:t>
            </a:r>
            <a:r>
              <a:rPr lang="en-US" sz="1000" err="1">
                <a:solidFill>
                  <a:srgbClr val="222222"/>
                </a:solidFill>
                <a:latin typeface="Arial" panose="020B0604020202020204" pitchFamily="34" charset="0"/>
              </a:rPr>
              <a:t>Giudici</a:t>
            </a:r>
            <a:r>
              <a:rPr lang="en-US" sz="1000">
                <a:solidFill>
                  <a:srgbClr val="222222"/>
                </a:solidFill>
                <a:latin typeface="Arial" panose="020B0604020202020204" pitchFamily="34" charset="0"/>
              </a:rPr>
              <a:t>, "FDM MIMO Spaceborne SAR Tomography by Minimum Redundancy Wavenumber Illumination," in IEEE Transactions on Geoscience and Remote Sensing, vol. 62, pp. 1-19, 2024, Art no. 5207119, </a:t>
            </a:r>
            <a:r>
              <a:rPr lang="en-US" sz="1000" err="1">
                <a:solidFill>
                  <a:srgbClr val="222222"/>
                </a:solidFill>
                <a:latin typeface="Arial" panose="020B0604020202020204" pitchFamily="34" charset="0"/>
              </a:rPr>
              <a:t>doi</a:t>
            </a:r>
            <a:r>
              <a:rPr lang="en-US" sz="1000">
                <a:solidFill>
                  <a:srgbClr val="222222"/>
                </a:solidFill>
                <a:latin typeface="Arial" panose="020B0604020202020204" pitchFamily="34" charset="0"/>
              </a:rPr>
              <a:t>: 10.1109/TGRS.2024.3371267.</a:t>
            </a:r>
          </a:p>
          <a:p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Su, B., &amp; Yuan, M. (2023). Object recognition for millimeter wave MIMO-SAR images based on high-resolution feature recursive alignment fusion network. </a:t>
            </a:r>
            <a:r>
              <a:rPr lang="en-US" altLang="zh-CN" sz="10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Sensors Journal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10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23</a:t>
            </a:r>
            <a:r>
              <a:rPr lang="en-US" altLang="zh-CN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(14), 16413-16427.</a:t>
            </a:r>
            <a:endParaRPr lang="en-US" sz="100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 descr="图示&#10;&#10;已自动生成说明">
            <a:extLst>
              <a:ext uri="{FF2B5EF4-FFF2-40B4-BE49-F238E27FC236}">
                <a16:creationId xmlns:a16="http://schemas.microsoft.com/office/drawing/2014/main" id="{463B37D5-F989-67D3-1BB5-D2B36991F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4592" y="1809740"/>
            <a:ext cx="3422815" cy="27760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26DB7E-DCD0-2E08-9402-A213551A5893}"/>
              </a:ext>
            </a:extLst>
          </p:cNvPr>
          <p:cNvSpPr txBox="1"/>
          <p:nvPr/>
        </p:nvSpPr>
        <p:spPr>
          <a:xfrm>
            <a:off x="4481504" y="4776321"/>
            <a:ext cx="33259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/>
              <a:t>Resolve the vertical structure of natural media</a:t>
            </a:r>
            <a:r>
              <a:rPr lang="en-US" altLang="zh-CN" baseline="30000"/>
              <a:t>[2]</a:t>
            </a:r>
            <a:endParaRPr lang="zh-CN" altLang="en-US" baseline="300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A98D43-67F4-DB2F-2DC5-A7F6F2BDB968}"/>
              </a:ext>
            </a:extLst>
          </p:cNvPr>
          <p:cNvSpPr txBox="1"/>
          <p:nvPr/>
        </p:nvSpPr>
        <p:spPr>
          <a:xfrm>
            <a:off x="8355443" y="4776321"/>
            <a:ext cx="33259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/>
              <a:t>MIMO-SAR security inspection system</a:t>
            </a:r>
            <a:r>
              <a:rPr lang="en-US" altLang="zh-CN" baseline="30000"/>
              <a:t>[3]</a:t>
            </a:r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E01D513-397B-0099-9767-E37CC31C0EB2}"/>
              </a:ext>
            </a:extLst>
          </p:cNvPr>
          <p:cNvGrpSpPr/>
          <p:nvPr/>
        </p:nvGrpSpPr>
        <p:grpSpPr>
          <a:xfrm>
            <a:off x="7766886" y="2185808"/>
            <a:ext cx="4359157" cy="2170480"/>
            <a:chOff x="7728645" y="2168691"/>
            <a:chExt cx="4557852" cy="226941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3D04C33-A9A9-5B7D-7CC7-EA44C852E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61147" y="2207148"/>
              <a:ext cx="2525350" cy="212716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DD68B8A-36E7-2CD5-7FF2-D29331764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8645" y="2168691"/>
              <a:ext cx="2111264" cy="2269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14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" y="4879659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5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2B2EF8-BDBC-9983-0CB3-E75AEC093C47}"/>
              </a:ext>
            </a:extLst>
          </p:cNvPr>
          <p:cNvSpPr txBox="1"/>
          <p:nvPr/>
        </p:nvSpPr>
        <p:spPr>
          <a:xfrm>
            <a:off x="712100" y="535628"/>
            <a:ext cx="563621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/>
                <a:cs typeface="Times New Roman"/>
              </a:rPr>
              <a:t>Related Works -  S</a:t>
            </a:r>
            <a:r>
              <a:rPr lang="en-US" sz="2500" b="1" dirty="0">
                <a:latin typeface="+mj-lt"/>
                <a:ea typeface="宋体"/>
                <a:cs typeface="Times New Roman"/>
              </a:rPr>
              <a:t>oil Wetness Detection</a:t>
            </a:r>
            <a:endParaRPr lang="en-US" altLang="zh-CN" sz="2500" b="1" dirty="0">
              <a:latin typeface="+mj-lt"/>
              <a:ea typeface="宋体"/>
              <a:cs typeface="Times New Roman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804D47-A9CB-72CB-1378-0D8F9BBC60AD}"/>
              </a:ext>
            </a:extLst>
          </p:cNvPr>
          <p:cNvSpPr txBox="1"/>
          <p:nvPr/>
        </p:nvSpPr>
        <p:spPr>
          <a:xfrm>
            <a:off x="443754" y="5762757"/>
            <a:ext cx="113044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222222"/>
                </a:solidFill>
                <a:latin typeface="Arial" panose="020B0604020202020204" pitchFamily="34" charset="0"/>
              </a:rPr>
              <a:t>[1] David </a:t>
            </a:r>
            <a:r>
              <a:rPr lang="en-US" sz="1000" err="1">
                <a:solidFill>
                  <a:srgbClr val="222222"/>
                </a:solidFill>
                <a:latin typeface="Arial" panose="020B0604020202020204" pitchFamily="34" charset="0"/>
              </a:rPr>
              <a:t>Bretreger</a:t>
            </a:r>
            <a:r>
              <a:rPr lang="en-US" sz="1000">
                <a:solidFill>
                  <a:srgbClr val="222222"/>
                </a:solidFill>
                <a:latin typeface="Arial" panose="020B0604020202020204" pitchFamily="34" charset="0"/>
              </a:rPr>
              <a:t>, In-Young Yeo, Robert Melchers, Terrain wetness indices derived from LiDAR to inform soil moisture and corrosion potential for underground infrastructure, Science of The Total Environment, Volume 756, 2021</a:t>
            </a:r>
            <a:endParaRPr lang="zh-CN" altLang="en-US" sz="100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图片 12" descr="图片包含 桌子, 游戏机, 电脑, 电路&#10;&#10;已自动生成说明">
            <a:extLst>
              <a:ext uri="{FF2B5EF4-FFF2-40B4-BE49-F238E27FC236}">
                <a16:creationId xmlns:a16="http://schemas.microsoft.com/office/drawing/2014/main" id="{553A0CC3-677E-D50E-E59D-002FF9FA3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61" y="1712966"/>
            <a:ext cx="5111049" cy="21792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812F207-8F8C-3D1E-DFE8-47FC9A8652F2}"/>
              </a:ext>
            </a:extLst>
          </p:cNvPr>
          <p:cNvSpPr txBox="1"/>
          <p:nvPr/>
        </p:nvSpPr>
        <p:spPr>
          <a:xfrm>
            <a:off x="798161" y="4418707"/>
            <a:ext cx="41380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Measure directly soil moisture using a soil moisture sensor</a:t>
            </a:r>
            <a:endParaRPr lang="zh-CN" altLang="en-US"/>
          </a:p>
        </p:txBody>
      </p:sp>
      <p:pic>
        <p:nvPicPr>
          <p:cNvPr id="12" name="图片 11" descr="图表&#10;&#10;已自动生成说明">
            <a:extLst>
              <a:ext uri="{FF2B5EF4-FFF2-40B4-BE49-F238E27FC236}">
                <a16:creationId xmlns:a16="http://schemas.microsoft.com/office/drawing/2014/main" id="{1E827A3E-A4F6-08EA-0951-8F0768A35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0439" y="1509469"/>
            <a:ext cx="5896783" cy="255399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081EEBD-5BAC-713F-6D62-3584C43ABD44}"/>
              </a:ext>
            </a:extLst>
          </p:cNvPr>
          <p:cNvSpPr txBox="1"/>
          <p:nvPr/>
        </p:nvSpPr>
        <p:spPr>
          <a:xfrm>
            <a:off x="6098088" y="4297434"/>
            <a:ext cx="5653436" cy="9297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>
                <a:ea typeface="+mn-lt"/>
                <a:cs typeface="+mn-lt"/>
              </a:rPr>
              <a:t>Us</a:t>
            </a:r>
            <a:r>
              <a:rPr lang="en-US" altLang="zh-CN">
                <a:ea typeface="+mn-lt"/>
                <a:cs typeface="+mn-lt"/>
              </a:rPr>
              <a:t>e</a:t>
            </a:r>
            <a:r>
              <a:rPr lang="zh-CN">
                <a:ea typeface="+mn-lt"/>
                <a:cs typeface="+mn-lt"/>
              </a:rPr>
              <a:t> LiDAR to capture terrain data and calculate the SAGA Wetness Index (SWI) for precise assessment of moisture distribution</a:t>
            </a:r>
            <a:r>
              <a:rPr lang="en-US" altLang="zh-CN" baseline="30000">
                <a:ea typeface="+mn-lt"/>
                <a:cs typeface="+mn-lt"/>
              </a:rPr>
              <a:t>[1]</a:t>
            </a:r>
            <a:endParaRPr lang="en-US" altLang="zh-CN" baseline="30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42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C4608-9770-02F7-78F2-0B06B35B1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F08A2EEE-5B5B-02C7-B7DD-72DEAA1F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854FFF81-5C0B-3965-20D4-4C86107B1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9A7DF992-288B-9917-0019-DF351A673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ACC46B-DA85-5EAE-7487-BD246BAA8C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6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5D343C-6D6B-AEA1-5C63-AA4EB058CD81}"/>
              </a:ext>
            </a:extLst>
          </p:cNvPr>
          <p:cNvSpPr txBox="1"/>
          <p:nvPr/>
        </p:nvSpPr>
        <p:spPr>
          <a:xfrm>
            <a:off x="759179" y="537437"/>
            <a:ext cx="457349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500" b="1" dirty="0">
                <a:latin typeface="+mj-lt"/>
                <a:ea typeface="宋体"/>
                <a:cs typeface="Times New Roman"/>
              </a:rPr>
              <a:t>System Design​</a:t>
            </a:r>
            <a:endParaRPr lang="zh-CN" altLang="en-US" sz="2500" b="1" dirty="0">
              <a:latin typeface="+mj-lt"/>
              <a:ea typeface="宋体"/>
              <a:cs typeface="Times New Roman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84689A0-416A-3452-B391-780B184561ED}"/>
              </a:ext>
            </a:extLst>
          </p:cNvPr>
          <p:cNvGrpSpPr/>
          <p:nvPr/>
        </p:nvGrpSpPr>
        <p:grpSpPr>
          <a:xfrm>
            <a:off x="1074038" y="1242389"/>
            <a:ext cx="9542203" cy="2779014"/>
            <a:chOff x="19688" y="2079790"/>
            <a:chExt cx="12079962" cy="4186773"/>
          </a:xfrm>
        </p:grpSpPr>
        <p:pic>
          <p:nvPicPr>
            <p:cNvPr id="6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88" y="2412846"/>
              <a:ext cx="4802370" cy="2376644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7628C8C-D6BC-436C-1DFD-1ACEE857C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568" y="2108103"/>
              <a:ext cx="3232334" cy="2805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B794713-3D5B-2602-44CB-DFA8F8CB42D1}"/>
                </a:ext>
              </a:extLst>
            </p:cNvPr>
            <p:cNvSpPr txBox="1"/>
            <p:nvPr/>
          </p:nvSpPr>
          <p:spPr>
            <a:xfrm>
              <a:off x="550438" y="5333939"/>
              <a:ext cx="2845450" cy="65283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altLang="zh-CN">
                  <a:ea typeface="宋体"/>
                </a:rPr>
                <a:t>High-level system</a:t>
              </a:r>
              <a:endParaRPr lang="zh-CN" altLang="en-US">
                <a:ea typeface="宋体"/>
              </a:endParaRPr>
            </a:p>
            <a:p>
              <a:pPr algn="ctr"/>
              <a:r>
                <a:rPr lang="en-US" altLang="zh-CN">
                  <a:ea typeface="宋体"/>
                </a:rPr>
                <a:t> architecture</a:t>
              </a:r>
              <a:endParaRPr lang="zh-CN" altLang="en-US">
                <a:ea typeface="宋体"/>
                <a:cs typeface="Calibri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8B3F92-2DE9-FB51-0F79-556A54453369}"/>
                </a:ext>
              </a:extLst>
            </p:cNvPr>
            <p:cNvSpPr txBox="1"/>
            <p:nvPr/>
          </p:nvSpPr>
          <p:spPr>
            <a:xfrm>
              <a:off x="5237916" y="5333939"/>
              <a:ext cx="2904228" cy="93262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>
                  <a:ea typeface="Calibri"/>
                </a:rPr>
                <a:t>High-level software</a:t>
              </a:r>
              <a:endParaRPr lang="zh-CN" altLang="en-US"/>
            </a:p>
            <a:p>
              <a:pPr algn="ctr"/>
              <a:r>
                <a:rPr lang="en-US">
                  <a:ea typeface="Calibri"/>
                </a:rPr>
                <a:t> architecture</a:t>
              </a:r>
              <a:endParaRPr lang="zh-CN" altLang="en-US"/>
            </a:p>
            <a:p>
              <a:pPr algn="ctr"/>
              <a:endParaRPr lang="en-US" altLang="zh-CN">
                <a:ea typeface="宋体"/>
                <a:cs typeface="Calibri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EE1863F-6F9E-FB61-273D-CB6295DCE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5920" y="2079790"/>
              <a:ext cx="3413730" cy="329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3E52D51-A2B2-29C3-781B-95D604F400C1}"/>
                </a:ext>
              </a:extLst>
            </p:cNvPr>
            <p:cNvSpPr txBox="1"/>
            <p:nvPr/>
          </p:nvSpPr>
          <p:spPr>
            <a:xfrm>
              <a:off x="8776619" y="5500897"/>
              <a:ext cx="3232334" cy="37304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altLang="zh-CN">
                  <a:ea typeface="宋体"/>
                </a:rPr>
                <a:t>Experimental scenario</a:t>
              </a:r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F330F7E6-2DB9-4952-453F-6073466133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479" y="4878528"/>
            <a:ext cx="4255316" cy="7570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F743ECA-ADDD-A25B-1561-5C32460B173D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8481042" y="4343432"/>
            <a:ext cx="2174954" cy="16756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72967EF-285E-BEC6-C968-DCC50DCFB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5306" y="4733365"/>
            <a:ext cx="1021977" cy="1036919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050B9F8E-1413-F843-B8D9-5A286ADEC16A}"/>
              </a:ext>
            </a:extLst>
          </p:cNvPr>
          <p:cNvSpPr/>
          <p:nvPr/>
        </p:nvSpPr>
        <p:spPr>
          <a:xfrm>
            <a:off x="5313770" y="5165415"/>
            <a:ext cx="714796" cy="256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17A6561E-4BCC-FC4B-9502-C97382827DDD}"/>
              </a:ext>
            </a:extLst>
          </p:cNvPr>
          <p:cNvSpPr/>
          <p:nvPr/>
        </p:nvSpPr>
        <p:spPr>
          <a:xfrm>
            <a:off x="7413005" y="5165415"/>
            <a:ext cx="714796" cy="256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AD894F-6536-4232-9359-A125FCB0DC8F}"/>
              </a:ext>
            </a:extLst>
          </p:cNvPr>
          <p:cNvSpPr txBox="1"/>
          <p:nvPr/>
        </p:nvSpPr>
        <p:spPr>
          <a:xfrm>
            <a:off x="1493288" y="5931955"/>
            <a:ext cx="224767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CN">
                <a:ea typeface="宋体"/>
              </a:rPr>
              <a:t>Data collection</a:t>
            </a:r>
            <a:endParaRPr lang="zh-CN" altLang="en-US">
              <a:ea typeface="宋体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13C2F13-594E-6D61-4428-C56668DF14F3}"/>
              </a:ext>
            </a:extLst>
          </p:cNvPr>
          <p:cNvSpPr txBox="1"/>
          <p:nvPr/>
        </p:nvSpPr>
        <p:spPr>
          <a:xfrm>
            <a:off x="5439923" y="5931955"/>
            <a:ext cx="224767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CN" err="1">
                <a:ea typeface="宋体"/>
              </a:rPr>
              <a:t>ResNet</a:t>
            </a:r>
            <a:r>
              <a:rPr lang="en-US" altLang="zh-CN">
                <a:ea typeface="宋体"/>
              </a:rPr>
              <a:t> classifier</a:t>
            </a:r>
            <a:endParaRPr lang="zh-CN" altLang="en-US">
              <a:ea typeface="宋体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5E0AA4-2EE8-B993-F892-835388980657}"/>
              </a:ext>
            </a:extLst>
          </p:cNvPr>
          <p:cNvSpPr txBox="1"/>
          <p:nvPr/>
        </p:nvSpPr>
        <p:spPr>
          <a:xfrm>
            <a:off x="8244619" y="5931955"/>
            <a:ext cx="285010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CN">
                <a:ea typeface="宋体"/>
              </a:rPr>
              <a:t> Soil wetness detection</a:t>
            </a:r>
            <a:endParaRPr lang="zh-CN" altLang="en-US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2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7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灯片编号占位符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7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2B2EF8-BDBC-9983-0CB3-E75AEC093C47}"/>
              </a:ext>
            </a:extLst>
          </p:cNvPr>
          <p:cNvSpPr txBox="1"/>
          <p:nvPr/>
        </p:nvSpPr>
        <p:spPr>
          <a:xfrm>
            <a:off x="421077" y="536770"/>
            <a:ext cx="457349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/>
                <a:cs typeface="Times New Roman"/>
              </a:rPr>
              <a:t>Project Content and Targets​</a:t>
            </a:r>
            <a:endParaRPr lang="zh-CN" altLang="en-US" sz="2500" b="1" dirty="0">
              <a:latin typeface="+mj-lt"/>
              <a:ea typeface="宋体"/>
              <a:cs typeface="Times New Roman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BBB1A21-8B35-1E8F-D749-C7C38DB4D4FF}"/>
              </a:ext>
            </a:extLst>
          </p:cNvPr>
          <p:cNvSpPr txBox="1"/>
          <p:nvPr/>
        </p:nvSpPr>
        <p:spPr>
          <a:xfrm>
            <a:off x="436291" y="1758999"/>
            <a:ext cx="6248699" cy="47775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b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SzPct val="100000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altLang="x-none" sz="160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  <a:buSzPct val="100000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000" b="1">
                <a:solidFill>
                  <a:srgbClr val="535353"/>
                </a:solidFill>
                <a:ea typeface="+mn-lt"/>
                <a:cs typeface="Times New Roman"/>
              </a:rPr>
              <a:t>Hardware: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000">
                <a:solidFill>
                  <a:srgbClr val="535353"/>
                </a:solidFill>
                <a:ea typeface="+mn-lt"/>
                <a:cs typeface="Times New Roman"/>
              </a:rPr>
              <a:t>Setup the included platform and deploy locally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000">
                <a:solidFill>
                  <a:srgbClr val="535353"/>
                </a:solidFill>
                <a:ea typeface="+mn-lt"/>
                <a:cs typeface="Times New Roman"/>
              </a:rPr>
              <a:t>Design and run experimental scenarios </a:t>
            </a:r>
          </a:p>
          <a:p>
            <a:pPr>
              <a:lnSpc>
                <a:spcPct val="110000"/>
              </a:lnSpc>
              <a:spcBef>
                <a:spcPts val="1000"/>
              </a:spcBef>
              <a:buSzPct val="100000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000" b="1">
                <a:solidFill>
                  <a:srgbClr val="535353"/>
                </a:solidFill>
                <a:ea typeface="+mn-lt"/>
                <a:cs typeface="Times New Roman"/>
              </a:rPr>
              <a:t>S</a:t>
            </a:r>
            <a:r>
              <a:rPr lang="en-US" altLang="zh-CN" sz="2000" b="1">
                <a:solidFill>
                  <a:srgbClr val="535353"/>
                </a:solidFill>
                <a:ea typeface="+mn-lt"/>
                <a:cs typeface="Times New Roman"/>
              </a:rPr>
              <a:t>oftware:</a:t>
            </a:r>
            <a:endParaRPr lang="en-US" sz="2000" b="1">
              <a:solidFill>
                <a:srgbClr val="535353"/>
              </a:solidFill>
              <a:ea typeface="+mn-lt"/>
              <a:cs typeface="Times New Roman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000">
                <a:solidFill>
                  <a:srgbClr val="535353"/>
                </a:solidFill>
                <a:ea typeface="+mn-lt"/>
                <a:cs typeface="Times New Roman"/>
              </a:rPr>
              <a:t>Define Sensor/SAR parameters and modify the source code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000">
                <a:solidFill>
                  <a:srgbClr val="535353"/>
                </a:solidFill>
                <a:ea typeface="+mn-lt"/>
                <a:cs typeface="Times New Roman"/>
              </a:rPr>
              <a:t>Collect high-quality </a:t>
            </a:r>
            <a:r>
              <a:rPr lang="en-US" sz="2000" err="1">
                <a:solidFill>
                  <a:srgbClr val="535353"/>
                </a:solidFill>
                <a:ea typeface="+mn-lt"/>
                <a:cs typeface="Times New Roman"/>
              </a:rPr>
              <a:t>mmWave</a:t>
            </a:r>
            <a:r>
              <a:rPr lang="en-US" sz="2000">
                <a:solidFill>
                  <a:srgbClr val="535353"/>
                </a:solidFill>
                <a:ea typeface="+mn-lt"/>
                <a:cs typeface="Times New Roman"/>
              </a:rPr>
              <a:t> radar data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000">
                <a:solidFill>
                  <a:srgbClr val="535353"/>
                </a:solidFill>
                <a:ea typeface="+mn-lt"/>
                <a:cs typeface="Times New Roman"/>
              </a:rPr>
              <a:t>Perform preprocessing and reconstruct the 3D-Image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000">
                <a:solidFill>
                  <a:srgbClr val="535353"/>
                </a:solidFill>
                <a:ea typeface="+mn-lt"/>
                <a:cs typeface="Times New Roman"/>
              </a:rPr>
              <a:t>Build an effective classification network for images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000">
                <a:solidFill>
                  <a:srgbClr val="535353"/>
                </a:solidFill>
                <a:ea typeface="+mn-lt"/>
                <a:cs typeface="Times New Roman"/>
              </a:rPr>
              <a:t>Summarize research results and generate reports</a:t>
            </a: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sz="2000">
              <a:solidFill>
                <a:srgbClr val="535353"/>
              </a:solidFill>
              <a:ea typeface="+mn-lt"/>
              <a:cs typeface="Times New Roman"/>
            </a:endParaRPr>
          </a:p>
          <a:p>
            <a:pPr marL="653415" indent="-653415">
              <a:lnSpc>
                <a:spcPct val="11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  <a:defRPr sz="2800">
                <a:solidFill>
                  <a:srgbClr val="53535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sz="1600">
              <a:solidFill>
                <a:srgbClr val="535353"/>
              </a:solidFill>
              <a:ea typeface="+mn-lt"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316B59-E4CC-C404-9764-99A01D53D0E7}"/>
              </a:ext>
            </a:extLst>
          </p:cNvPr>
          <p:cNvSpPr/>
          <p:nvPr/>
        </p:nvSpPr>
        <p:spPr>
          <a:xfrm>
            <a:off x="6874924" y="1709376"/>
            <a:ext cx="5138442" cy="3169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89B66D-9244-DA1B-9D60-ED2CC0F2014D}"/>
              </a:ext>
            </a:extLst>
          </p:cNvPr>
          <p:cNvSpPr txBox="1"/>
          <p:nvPr/>
        </p:nvSpPr>
        <p:spPr>
          <a:xfrm>
            <a:off x="7085233" y="1838104"/>
            <a:ext cx="4968728" cy="47015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000" b="1">
                <a:ea typeface="宋体"/>
              </a:rPr>
              <a:t>Targets: </a:t>
            </a:r>
          </a:p>
          <a:p>
            <a:pPr marL="342900" indent="-342900">
              <a:buAutoNum type="arabicPeriod"/>
            </a:pPr>
            <a:r>
              <a:rPr lang="en-US" altLang="zh-CN" sz="2000">
                <a:ea typeface="宋体"/>
              </a:rPr>
              <a:t>Reproduce MIMO-SAR system</a:t>
            </a:r>
            <a:endParaRPr lang="en-US" altLang="zh-CN" sz="2000">
              <a:ea typeface="宋体"/>
              <a:cs typeface="Calibri"/>
            </a:endParaRPr>
          </a:p>
          <a:p>
            <a:pPr marL="342900" indent="-342900">
              <a:buAutoNum type="arabicPeriod"/>
            </a:pPr>
            <a:endParaRPr lang="en-US" altLang="zh-CN" sz="2000"/>
          </a:p>
          <a:p>
            <a:pPr marL="342900" indent="-342900">
              <a:buFontTx/>
              <a:buAutoNum type="arabicPeriod"/>
            </a:pPr>
            <a:r>
              <a:rPr lang="en-US" altLang="zh-CN" sz="2000">
                <a:latin typeface="Calibri"/>
                <a:ea typeface="宋体"/>
                <a:cs typeface="Calibri"/>
              </a:rPr>
              <a:t>Build a high-quality dataset and an effective classification network for soil wetness detection</a:t>
            </a:r>
          </a:p>
          <a:p>
            <a:pPr marL="342900" indent="-342900">
              <a:buFontTx/>
              <a:buAutoNum type="arabicPeriod"/>
            </a:pP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altLang="zh-CN" sz="2000">
                <a:solidFill>
                  <a:schemeClr val="bg1">
                    <a:lumMod val="65000"/>
                  </a:schemeClr>
                </a:solidFill>
                <a:latin typeface="Calibri"/>
                <a:ea typeface="+mn-lt"/>
                <a:cs typeface="Times New Roman"/>
              </a:rPr>
              <a:t>Extend our work to boarder applications (optional)</a:t>
            </a:r>
          </a:p>
          <a:p>
            <a:pPr marL="342900" indent="-342900">
              <a:buFontTx/>
              <a:buAutoNum type="arabicPeriod"/>
            </a:pPr>
            <a:endParaRPr lang="en-US" altLang="zh-CN" sz="2000">
              <a:solidFill>
                <a:schemeClr val="bg1">
                  <a:lumMod val="76000"/>
                </a:schemeClr>
              </a:solidFill>
              <a:latin typeface="Calibri" panose="020F0502020204030204" pitchFamily="34" charset="0"/>
              <a:ea typeface="宋体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altLang="zh-CN" sz="2000"/>
          </a:p>
          <a:p>
            <a:pPr marL="342900" indent="-342900">
              <a:buAutoNum type="arabicPeriod"/>
            </a:pPr>
            <a:endParaRPr lang="en-US" altLang="zh-CN" sz="2000"/>
          </a:p>
          <a:p>
            <a:pPr marL="342900" indent="-342900">
              <a:buAutoNum type="arabicPeriod"/>
            </a:pP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19757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54153-E7D8-5A90-1B96-9E2278D73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F26D6AB8-94EE-16CE-AB13-60701DBE6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7653C1AB-5F0D-C32C-EEFC-1A0BE6C67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E7E0DAA9-FF3E-379F-9A9E-678AB9705F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AF65F7-F349-F84A-79B7-2A6D4218671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8</a:t>
            </a:fld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7" name="图片 8" descr="图片 8">
            <a:extLst>
              <a:ext uri="{FF2B5EF4-FFF2-40B4-BE49-F238E27FC236}">
                <a16:creationId xmlns:a16="http://schemas.microsoft.com/office/drawing/2014/main" id="{DCBE761E-508E-29F7-5465-8F081768E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2104" y="5391539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>
            <a:extLst>
              <a:ext uri="{FF2B5EF4-FFF2-40B4-BE49-F238E27FC236}">
                <a16:creationId xmlns:a16="http://schemas.microsoft.com/office/drawing/2014/main" id="{AE55A897-2D7C-405A-2BFA-495EBC93A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13807"/>
          <a:stretch>
            <a:fillRect/>
          </a:stretch>
        </p:blipFill>
        <p:spPr>
          <a:xfrm>
            <a:off x="4996830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>
            <a:extLst>
              <a:ext uri="{FF2B5EF4-FFF2-40B4-BE49-F238E27FC236}">
                <a16:creationId xmlns:a16="http://schemas.microsoft.com/office/drawing/2014/main" id="{D4E9D7B9-38FB-EF3F-B2D5-F6ED6DFB77F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17EF818F-5DE1-0E01-AC11-C23B64E94B7F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8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E58AB3-DDF3-CCEB-F44A-633C49EE54DD}"/>
              </a:ext>
            </a:extLst>
          </p:cNvPr>
          <p:cNvSpPr txBox="1"/>
          <p:nvPr/>
        </p:nvSpPr>
        <p:spPr>
          <a:xfrm>
            <a:off x="442365" y="550258"/>
            <a:ext cx="35483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 err="1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2D</a:t>
            </a:r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Scanner Platform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42BYG混合式步进电机">
            <a:extLst>
              <a:ext uri="{FF2B5EF4-FFF2-40B4-BE49-F238E27FC236}">
                <a16:creationId xmlns:a16="http://schemas.microsoft.com/office/drawing/2014/main" id="{EC6D4529-7C51-25C8-5682-2A6B8870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655" y="3153537"/>
            <a:ext cx="4291364" cy="21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95B7F6-7E7A-4BB1-6571-C9B18F88FB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9677" y="3146341"/>
            <a:ext cx="3044499" cy="22833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B0D5DE-BACD-9663-B59F-EDD210084FE2}"/>
              </a:ext>
            </a:extLst>
          </p:cNvPr>
          <p:cNvSpPr txBox="1"/>
          <p:nvPr/>
        </p:nvSpPr>
        <p:spPr>
          <a:xfrm flipH="1">
            <a:off x="868164" y="5495769"/>
            <a:ext cx="429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Arduino MEGA 2560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3FC2EC-41E6-2995-9B9B-01C0519D08A5}"/>
              </a:ext>
            </a:extLst>
          </p:cNvPr>
          <p:cNvSpPr txBox="1"/>
          <p:nvPr/>
        </p:nvSpPr>
        <p:spPr>
          <a:xfrm>
            <a:off x="6673514" y="5502284"/>
            <a:ext cx="221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42BYGH4812</a:t>
            </a:r>
            <a:r>
              <a:rPr lang="en-US" altLang="zh-CN" dirty="0"/>
              <a:t> Motor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39E315-4468-B045-CA3F-B798A3F2750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-677" r="16426" b="677"/>
          <a:stretch/>
        </p:blipFill>
        <p:spPr>
          <a:xfrm rot="16200000">
            <a:off x="3904283" y="2868235"/>
            <a:ext cx="2283374" cy="283144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0265976-8FD6-3129-5A25-BB7BF2079404}"/>
              </a:ext>
            </a:extLst>
          </p:cNvPr>
          <p:cNvSpPr txBox="1"/>
          <p:nvPr/>
        </p:nvSpPr>
        <p:spPr>
          <a:xfrm>
            <a:off x="3811343" y="5526201"/>
            <a:ext cx="265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DM542S</a:t>
            </a:r>
            <a:r>
              <a:rPr lang="en-US" altLang="zh-CN" dirty="0"/>
              <a:t> </a:t>
            </a:r>
            <a:r>
              <a:rPr lang="en-US" altLang="zh-CN" dirty="0" err="1"/>
              <a:t>Microstep</a:t>
            </a:r>
            <a:r>
              <a:rPr lang="en-US" altLang="zh-CN" dirty="0"/>
              <a:t> Driver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4FB5B0-50F2-0745-EB11-719D97836070}"/>
              </a:ext>
            </a:extLst>
          </p:cNvPr>
          <p:cNvSpPr txBox="1"/>
          <p:nvPr/>
        </p:nvSpPr>
        <p:spPr>
          <a:xfrm>
            <a:off x="572454" y="1472056"/>
            <a:ext cx="112243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 Stepper Motors with the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DM542S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Microstep Driver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Stepper Motor Motion with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MEGA 2560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Board.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pulse frequency is set to 1000Hz to achieve a speed of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20mm/s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BADABC-5BB1-9E8E-8F1A-26B80A247F1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/>
          <a:stretch/>
        </p:blipFill>
        <p:spPr>
          <a:xfrm>
            <a:off x="8886601" y="3153537"/>
            <a:ext cx="3044500" cy="21778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BFF781-EA5E-5484-B7AD-68BFBC34CF8A}"/>
              </a:ext>
            </a:extLst>
          </p:cNvPr>
          <p:cNvSpPr txBox="1"/>
          <p:nvPr/>
        </p:nvSpPr>
        <p:spPr>
          <a:xfrm>
            <a:off x="9384560" y="5502284"/>
            <a:ext cx="221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2D</a:t>
            </a:r>
            <a:r>
              <a:rPr lang="en-US" altLang="zh-CN" dirty="0"/>
              <a:t> Scanner Platform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2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1DC08-A538-DF6A-A8F4-6F04C8788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2" descr="图片 2">
            <a:extLst>
              <a:ext uri="{FF2B5EF4-FFF2-40B4-BE49-F238E27FC236}">
                <a16:creationId xmlns:a16="http://schemas.microsoft.com/office/drawing/2014/main" id="{69F4B58A-7BAA-8A8F-669E-5F4239AFF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52" y="4877073"/>
            <a:ext cx="12192001" cy="1980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6" name="图片 7" descr="图片 7">
            <a:extLst>
              <a:ext uri="{FF2B5EF4-FFF2-40B4-BE49-F238E27FC236}">
                <a16:creationId xmlns:a16="http://schemas.microsoft.com/office/drawing/2014/main" id="{C4A203B7-05C0-E4AD-FC45-3F7467BC03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676" y="307638"/>
            <a:ext cx="265556" cy="934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片 4" descr="图片 4">
            <a:extLst>
              <a:ext uri="{FF2B5EF4-FFF2-40B4-BE49-F238E27FC236}">
                <a16:creationId xmlns:a16="http://schemas.microsoft.com/office/drawing/2014/main" id="{21533EFB-718D-9810-771F-ED382D3BCB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1380" y="307638"/>
            <a:ext cx="2358783" cy="579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DE95A5-E276-0068-FB8A-096FB722AE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9</a:t>
            </a:fld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7" name="图片 8" descr="图片 8">
            <a:extLst>
              <a:ext uri="{FF2B5EF4-FFF2-40B4-BE49-F238E27FC236}">
                <a16:creationId xmlns:a16="http://schemas.microsoft.com/office/drawing/2014/main" id="{EEE6F338-9F8A-E048-60D8-49C9883FD5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22104" y="5391539"/>
            <a:ext cx="5018936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图片 6" descr="图片 6">
            <a:extLst>
              <a:ext uri="{FF2B5EF4-FFF2-40B4-BE49-F238E27FC236}">
                <a16:creationId xmlns:a16="http://schemas.microsoft.com/office/drawing/2014/main" id="{879DAA16-E316-556A-4E7D-C761803824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13807"/>
          <a:stretch>
            <a:fillRect/>
          </a:stretch>
        </p:blipFill>
        <p:spPr>
          <a:xfrm>
            <a:off x="4996830" y="5391539"/>
            <a:ext cx="4325967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图片 9" descr="图片 9">
            <a:extLst>
              <a:ext uri="{FF2B5EF4-FFF2-40B4-BE49-F238E27FC236}">
                <a16:creationId xmlns:a16="http://schemas.microsoft.com/office/drawing/2014/main" id="{0E2D4B0C-20C8-1E41-8B9F-1AB3DCA03A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l="11337" r="31759"/>
          <a:stretch>
            <a:fillRect/>
          </a:stretch>
        </p:blipFill>
        <p:spPr>
          <a:xfrm flipH="1">
            <a:off x="9322795" y="5391539"/>
            <a:ext cx="2855954" cy="13345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BBA90F61-B33F-2BF2-840F-FFFAECDBA2AD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306719" y="6449310"/>
            <a:ext cx="174082" cy="2769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rgbClr val="888888"/>
                </a:solidFill>
                <a:uFillTx/>
                <a:latin typeface="+mj-lt"/>
                <a:ea typeface="+mj-ea"/>
                <a:cs typeface="+mj-cs"/>
                <a:sym typeface="等线" panose="02010600030101010101" charset="-122"/>
              </a:defRPr>
            </a:lvl1pPr>
            <a:lvl2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2pPr>
            <a:lvl3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3pPr>
            <a:lvl4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4pPr>
            <a:lvl5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5pPr>
            <a:lvl6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6pPr>
            <a:lvl7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7pPr>
            <a:lvl8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8pPr>
            <a:lvl9pPr marL="0" marR="0" indent="0" algn="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u="none" strike="noStrike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等线" panose="02010600030101010101" charset="-122"/>
              </a:defRPr>
            </a:lvl9pPr>
          </a:lstStyle>
          <a:p>
            <a:fld id="{86CB4B4D-7CA3-9044-876B-883B54F8677D}" type="slidenum">
              <a:rPr lang="en-US" altLang="zh-CN" smtClean="0">
                <a:solidFill>
                  <a:srgbClr val="FF0000"/>
                </a:solidFill>
              </a:rPr>
              <a:t>9</a:t>
            </a:fld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5B896C-C383-847D-814E-6C75792A0AF8}"/>
              </a:ext>
            </a:extLst>
          </p:cNvPr>
          <p:cNvSpPr txBox="1"/>
          <p:nvPr/>
        </p:nvSpPr>
        <p:spPr>
          <a:xfrm>
            <a:off x="442365" y="550258"/>
            <a:ext cx="35483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Raw Data Capture</a:t>
            </a:r>
            <a:endParaRPr lang="zh-CN" altLang="en-US" sz="2500" b="1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357D8D-F592-927F-6BAE-1CFDDFB75AE0}"/>
              </a:ext>
            </a:extLst>
          </p:cNvPr>
          <p:cNvSpPr txBox="1"/>
          <p:nvPr/>
        </p:nvSpPr>
        <p:spPr>
          <a:xfrm>
            <a:off x="705232" y="1274944"/>
            <a:ext cx="10374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Capturing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Radar raw data with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AWR1843Boost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DCA1000 EVM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TDMA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arrays (3 transmitters and 4 receivers).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scanning range is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 mm by 400 mm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scanning speed is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20mm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806017-883B-A333-5767-B213F0A7F9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/>
          <a:stretch/>
        </p:blipFill>
        <p:spPr>
          <a:xfrm>
            <a:off x="1969469" y="2797317"/>
            <a:ext cx="3612473" cy="25841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8BAF229-0210-1076-8D74-41D953FA433B}"/>
              </a:ext>
            </a:extLst>
          </p:cNvPr>
          <p:cNvSpPr txBox="1"/>
          <p:nvPr/>
        </p:nvSpPr>
        <p:spPr>
          <a:xfrm>
            <a:off x="2815992" y="5381489"/>
            <a:ext cx="221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2D</a:t>
            </a:r>
            <a:r>
              <a:rPr lang="en-US" altLang="zh-CN" dirty="0"/>
              <a:t> Scanner Platform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7F662E8-26D9-7BA5-449E-896AA9076C0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78" y="2807143"/>
            <a:ext cx="3438072" cy="258417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87F347A-0648-66F6-9822-007C56A62647}"/>
              </a:ext>
            </a:extLst>
          </p:cNvPr>
          <p:cNvSpPr txBox="1"/>
          <p:nvPr/>
        </p:nvSpPr>
        <p:spPr>
          <a:xfrm>
            <a:off x="7484665" y="5391315"/>
            <a:ext cx="261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mmWave</a:t>
            </a:r>
            <a:r>
              <a:rPr lang="en-US" altLang="zh-CN" dirty="0"/>
              <a:t> Radar Device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22ACD8D-7BA6-B570-A0F8-8EE7A9628BBC}"/>
              </a:ext>
            </a:extLst>
          </p:cNvPr>
          <p:cNvSpPr/>
          <p:nvPr/>
        </p:nvSpPr>
        <p:spPr>
          <a:xfrm>
            <a:off x="2421467" y="3733800"/>
            <a:ext cx="770466" cy="694267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39427DA3-28BB-9917-E4C0-919E3A6215F9}"/>
              </a:ext>
            </a:extLst>
          </p:cNvPr>
          <p:cNvSpPr/>
          <p:nvPr/>
        </p:nvSpPr>
        <p:spPr>
          <a:xfrm rot="21016358">
            <a:off x="3168984" y="3722181"/>
            <a:ext cx="3612473" cy="2540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5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682c372-d1b0-44cf-b7a7-de86f4d972b7"/>
  <p:tag name="COMMONDATA" val="eyJoZGlkIjoiNjU3N2M4NmQ4M2E1ODZlZjNmZGI1OWMxMWYwMjVkMj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2275</Words>
  <Application>Microsoft Office PowerPoint</Application>
  <PresentationFormat>宽屏</PresentationFormat>
  <Paragraphs>281</Paragraphs>
  <Slides>22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-apple-system</vt:lpstr>
      <vt:lpstr>宋体</vt:lpstr>
      <vt:lpstr>微软雅黑</vt:lpstr>
      <vt:lpstr>Arial</vt:lpstr>
      <vt:lpstr>Calibri</vt:lpstr>
      <vt:lpstr>Cambria Math</vt:lpstr>
      <vt:lpstr>Segoe UI</vt:lpstr>
      <vt:lpstr>Times New Roman</vt:lpstr>
      <vt:lpstr>Wingdings</vt:lpstr>
      <vt:lpstr>Office 主题​​</vt:lpstr>
      <vt:lpstr> CSE5010 Final Project Presentation MIMO-SAR Based Soil Wetness Detection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圣鼎 刘</cp:lastModifiedBy>
  <cp:revision>20</cp:revision>
  <dcterms:created xsi:type="dcterms:W3CDTF">2022-10-25T18:20:00Z</dcterms:created>
  <dcterms:modified xsi:type="dcterms:W3CDTF">2024-12-24T08:21:13Z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73296FE30CC54C13B27CB8728468BF65</vt:lpwstr>
  </property>
</Properties>
</file>